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0" r:id="rId2"/>
    <p:sldId id="262" r:id="rId3"/>
    <p:sldId id="265" r:id="rId4"/>
    <p:sldId id="263" r:id="rId5"/>
    <p:sldId id="264" r:id="rId6"/>
    <p:sldId id="266" r:id="rId7"/>
    <p:sldId id="267" r:id="rId8"/>
    <p:sldId id="269" r:id="rId9"/>
    <p:sldId id="268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E4395-69E6-4C65-A952-491BA42238C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74D3F-9C95-40BD-9788-44D0E4319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E68CC-83BB-4C0A-9468-06905266D85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58306-8C61-4690-9CB9-0A2E0DC38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2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752668" y="6530975"/>
            <a:ext cx="6561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1"/>
            <a:ext cx="12192000" cy="3598863"/>
          </a:xfrm>
          <a:prstGeom prst="rect">
            <a:avLst/>
          </a:prstGeom>
          <a:solidFill>
            <a:srgbClr val="1B85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0769601" y="6530975"/>
            <a:ext cx="48684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451" y="3621088"/>
            <a:ext cx="2192483" cy="126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10769601" y="6530975"/>
            <a:ext cx="48684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9169400" cy="455612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76"/>
            <a:ext cx="9169400" cy="1254125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pic>
        <p:nvPicPr>
          <p:cNvPr id="46082" name="Picture 2" descr="phonexia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451" y="5240847"/>
            <a:ext cx="1693715" cy="71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69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74151" y="-100013"/>
            <a:ext cx="2878667" cy="6196013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1" y="-100013"/>
            <a:ext cx="8439151" cy="6196013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-100013"/>
            <a:ext cx="9696451" cy="720726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765175"/>
            <a:ext cx="5657851" cy="5330825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51" y="765175"/>
            <a:ext cx="5659967" cy="5330825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95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-100013"/>
            <a:ext cx="9696451" cy="720726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765175"/>
            <a:ext cx="5657851" cy="5330825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92851" y="765175"/>
            <a:ext cx="5659967" cy="2589213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92851" y="3506788"/>
            <a:ext cx="5659967" cy="2589212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9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-100013"/>
            <a:ext cx="9696451" cy="720726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1801" y="765175"/>
            <a:ext cx="11521017" cy="53308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9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9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765175"/>
            <a:ext cx="5657851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51" y="765175"/>
            <a:ext cx="5659967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7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4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ChangeArrowheads="1"/>
          </p:cNvSpPr>
          <p:nvPr/>
        </p:nvSpPr>
        <p:spPr bwMode="auto">
          <a:xfrm>
            <a:off x="0" y="512764"/>
            <a:ext cx="12192000" cy="3492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auto">
          <a:xfrm>
            <a:off x="0" y="6497638"/>
            <a:ext cx="12192000" cy="360362"/>
          </a:xfrm>
          <a:prstGeom prst="rect">
            <a:avLst/>
          </a:prstGeom>
          <a:solidFill>
            <a:srgbClr val="1B85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0" y="1"/>
            <a:ext cx="12192000" cy="512763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-100013"/>
            <a:ext cx="9696451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765175"/>
            <a:ext cx="11521017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933" y="6524626"/>
            <a:ext cx="1046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Tahoma" pitchFamily="-109" charset="0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96600" y="6524626"/>
            <a:ext cx="1102784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fld id="{0AA98658-2DC3-4A9C-9D4B-8C9E66F6860F}" type="slidenum">
              <a:rPr lang="en-US" smtClean="0"/>
              <a:t>‹#›</a:t>
            </a:fld>
            <a:endParaRPr lang="en-US"/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287867" y="115889"/>
            <a:ext cx="63500" cy="288925"/>
          </a:xfrm>
          <a:prstGeom prst="rect">
            <a:avLst/>
          </a:prstGeom>
          <a:solidFill>
            <a:srgbClr val="FE00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en-US" sz="2400" b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4" name="Picture 1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9043" y="78584"/>
            <a:ext cx="55668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7"/>
          <p:cNvSpPr>
            <a:spLocks noChangeArrowheads="1"/>
          </p:cNvSpPr>
          <p:nvPr/>
        </p:nvSpPr>
        <p:spPr bwMode="auto">
          <a:xfrm>
            <a:off x="11200315" y="115889"/>
            <a:ext cx="65616" cy="288925"/>
          </a:xfrm>
          <a:prstGeom prst="rect">
            <a:avLst/>
          </a:prstGeom>
          <a:solidFill>
            <a:srgbClr val="1B85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036" name="Rectangle 18"/>
          <p:cNvSpPr>
            <a:spLocks noChangeArrowheads="1"/>
          </p:cNvSpPr>
          <p:nvPr/>
        </p:nvSpPr>
        <p:spPr bwMode="auto">
          <a:xfrm>
            <a:off x="10752668" y="6530975"/>
            <a:ext cx="6561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561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00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icebiometry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VBS Documentation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full standard initiative is located at </a:t>
            </a:r>
            <a:r>
              <a:rPr lang="en-US" dirty="0" smtClean="0">
                <a:hlinkClick r:id="rId2"/>
              </a:rPr>
              <a:t>www.voicebiometry.org</a:t>
            </a:r>
            <a:endParaRPr lang="en-US" dirty="0" smtClean="0"/>
          </a:p>
          <a:p>
            <a:r>
              <a:rPr lang="en-US" dirty="0" smtClean="0"/>
              <a:t>Quick description</a:t>
            </a:r>
          </a:p>
          <a:p>
            <a:r>
              <a:rPr lang="en-US" dirty="0" smtClean="0"/>
              <a:t>Standard manual with detailed description and a quick user guide to…</a:t>
            </a:r>
          </a:p>
          <a:p>
            <a:r>
              <a:rPr lang="en-US" dirty="0" smtClean="0"/>
              <a:t>The reference demo package</a:t>
            </a:r>
          </a:p>
          <a:p>
            <a:pPr lvl="1"/>
            <a:r>
              <a:rPr lang="en-US" dirty="0" smtClean="0"/>
              <a:t>Contains full speaker-recognition (demo) pipeline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4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</a:t>
            </a:r>
            <a:r>
              <a:rPr lang="en-US" dirty="0" err="1" smtClean="0"/>
              <a:t>perfofmance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800" y="1238704"/>
            <a:ext cx="1152101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NIST </a:t>
            </a:r>
            <a:r>
              <a:rPr lang="en-US" dirty="0"/>
              <a:t>SRE 2010, </a:t>
            </a:r>
            <a:r>
              <a:rPr lang="en-US" dirty="0" err="1"/>
              <a:t>cond</a:t>
            </a:r>
            <a:r>
              <a:rPr lang="en-US" dirty="0"/>
              <a:t> </a:t>
            </a:r>
            <a:r>
              <a:rPr lang="en-US" dirty="0" smtClean="0"/>
              <a:t>5, female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89204"/>
              </p:ext>
            </p:extLst>
          </p:nvPr>
        </p:nvGraphicFramePr>
        <p:xfrm>
          <a:off x="2000251" y="4189641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DCF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 DCF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2010/cond5/f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2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-vector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-vectors produced by one system are incompatible with those generated by a different system</a:t>
            </a:r>
          </a:p>
          <a:p>
            <a:r>
              <a:rPr lang="en-US" dirty="0" smtClean="0"/>
              <a:t>We run experiments for training an </a:t>
            </a:r>
            <a:r>
              <a:rPr lang="en-US" dirty="0" err="1" smtClean="0"/>
              <a:t>i</a:t>
            </a:r>
            <a:r>
              <a:rPr lang="en-US" dirty="0" smtClean="0"/>
              <a:t>-vector transformation to migrate </a:t>
            </a:r>
            <a:r>
              <a:rPr lang="en-US" dirty="0" err="1" smtClean="0"/>
              <a:t>i</a:t>
            </a:r>
            <a:r>
              <a:rPr lang="en-US" dirty="0" smtClean="0"/>
              <a:t>-vectors of one systems to another</a:t>
            </a:r>
          </a:p>
          <a:p>
            <a:r>
              <a:rPr lang="en-US" dirty="0" smtClean="0"/>
              <a:t>Take it as an invitation for tomorrow’s talk: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“Migrating </a:t>
            </a:r>
            <a:r>
              <a:rPr lang="en-US" dirty="0" err="1"/>
              <a:t>i</a:t>
            </a:r>
            <a:r>
              <a:rPr lang="en-US" dirty="0"/>
              <a:t>-vectors Between Speaker Recognition Systems Using </a:t>
            </a:r>
            <a:r>
              <a:rPr lang="en-US" dirty="0" smtClean="0"/>
              <a:t>Regression Neural Networks”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41800" y="2997200"/>
            <a:ext cx="3209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06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-vectors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2362" y="1738423"/>
            <a:ext cx="9886627" cy="1706793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Information-rich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Low-dimensional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Fixed-length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Vector of real numbers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Based on statistical model</a:t>
            </a:r>
            <a:endParaRPr lang="en-US" b="1" i="1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Easy to compare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Easy to store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 recoverable to speech</a:t>
            </a:r>
            <a:endParaRPr lang="en-US" dirty="0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896575" y="5693452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i="1" dirty="0">
                <a:latin typeface="Tahoma" pitchFamily="34" charset="0"/>
              </a:rPr>
              <a:t>Dehak, N., </a:t>
            </a:r>
            <a:r>
              <a:rPr lang="en-US" altLang="en-US" sz="1400" i="1" dirty="0">
                <a:latin typeface="Tahoma" pitchFamily="34" charset="0"/>
              </a:rPr>
              <a:t>et al.</a:t>
            </a:r>
            <a:r>
              <a:rPr lang="cs-CZ" altLang="en-US" sz="1400" i="1" dirty="0">
                <a:latin typeface="Tahoma" pitchFamily="34" charset="0"/>
              </a:rPr>
              <a:t>, Support Vector Machines versus Fast Scoring in the Low-Dimensional Total Variability Space for Speaker Verification In Proc  Interspeech 2009, Brighton, UK, September 2009</a:t>
            </a:r>
          </a:p>
        </p:txBody>
      </p:sp>
    </p:spTree>
    <p:extLst>
      <p:ext uri="{BB962C8B-B14F-4D97-AF65-F5344CB8AC3E}">
        <p14:creationId xmlns:p14="http://schemas.microsoft.com/office/powerpoint/2010/main" val="1511060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348411" y="895886"/>
            <a:ext cx="8363412" cy="5054738"/>
            <a:chOff x="2348411" y="580572"/>
            <a:chExt cx="8363412" cy="5054738"/>
          </a:xfrm>
        </p:grpSpPr>
        <p:sp>
          <p:nvSpPr>
            <p:cNvPr id="3" name="Flowchart: Process 2"/>
            <p:cNvSpPr/>
            <p:nvPr/>
          </p:nvSpPr>
          <p:spPr>
            <a:xfrm>
              <a:off x="5322811" y="580572"/>
              <a:ext cx="220133" cy="5054738"/>
            </a:xfrm>
            <a:prstGeom prst="flowChartProcess">
              <a:avLst/>
            </a:prstGeom>
            <a:pattFill prst="horzBri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4850440" y="1916908"/>
              <a:ext cx="1169106" cy="1058520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I-VECTOR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EXTRACTOR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(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SITE 1</a:t>
              </a:r>
              <a:r>
                <a:rPr lang="en-US" sz="1400" dirty="0" smtClean="0">
                  <a:solidFill>
                    <a:schemeClr val="bg1"/>
                  </a:solidFill>
                </a:rPr>
                <a:t>)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872256" y="3080445"/>
              <a:ext cx="1167014" cy="719578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COMPARISON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 bwMode="auto">
            <a:xfrm>
              <a:off x="3422367" y="2343635"/>
              <a:ext cx="1349930" cy="268934"/>
            </a:xfrm>
            <a:prstGeom prst="rightArrow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ular Callout 58"/>
            <p:cNvSpPr/>
            <p:nvPr/>
          </p:nvSpPr>
          <p:spPr>
            <a:xfrm>
              <a:off x="2348411" y="2101909"/>
              <a:ext cx="1010894" cy="708953"/>
            </a:xfrm>
            <a:prstGeom prst="wedgeRoundRectCallout">
              <a:avLst>
                <a:gd name="adj1" fmla="val 2477"/>
                <a:gd name="adj2" fmla="val 76831"/>
                <a:gd name="adj3" fmla="val 16667"/>
              </a:avLst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AUDIO 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" name="Bent-Up Arrow 1"/>
            <p:cNvSpPr/>
            <p:nvPr/>
          </p:nvSpPr>
          <p:spPr>
            <a:xfrm flipV="1">
              <a:off x="6112203" y="2372663"/>
              <a:ext cx="1549135" cy="631793"/>
            </a:xfrm>
            <a:prstGeom prst="bentUpArrow">
              <a:avLst>
                <a:gd name="adj1" fmla="val 20405"/>
                <a:gd name="adj2" fmla="val 25000"/>
                <a:gd name="adj3" fmla="val 25000"/>
              </a:avLst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4850440" y="3861822"/>
              <a:ext cx="1169106" cy="1058520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I-VECTOR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EXTRACTOR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(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SITE 2</a:t>
              </a:r>
              <a:r>
                <a:rPr lang="en-US" sz="1400" dirty="0" smtClean="0">
                  <a:solidFill>
                    <a:schemeClr val="bg1"/>
                  </a:solidFill>
                </a:rPr>
                <a:t>)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 bwMode="auto">
            <a:xfrm>
              <a:off x="3422367" y="4288549"/>
              <a:ext cx="1349930" cy="268934"/>
            </a:xfrm>
            <a:prstGeom prst="rightArrow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7" name="Rounded Rectangular Callout 26"/>
            <p:cNvSpPr/>
            <p:nvPr/>
          </p:nvSpPr>
          <p:spPr>
            <a:xfrm>
              <a:off x="2348411" y="4046823"/>
              <a:ext cx="1010894" cy="708953"/>
            </a:xfrm>
            <a:prstGeom prst="wedgeRoundRectCallout">
              <a:avLst>
                <a:gd name="adj1" fmla="val 2477"/>
                <a:gd name="adj2" fmla="val 76831"/>
                <a:gd name="adj3" fmla="val 16667"/>
              </a:avLst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AUDIO 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8" name="Bent-Up Arrow 27"/>
            <p:cNvSpPr/>
            <p:nvPr/>
          </p:nvSpPr>
          <p:spPr>
            <a:xfrm>
              <a:off x="6112203" y="3861821"/>
              <a:ext cx="1549135" cy="631793"/>
            </a:xfrm>
            <a:prstGeom prst="bentUpArrow">
              <a:avLst>
                <a:gd name="adj1" fmla="val 20405"/>
                <a:gd name="adj2" fmla="val 25000"/>
                <a:gd name="adj3" fmla="val 25000"/>
              </a:avLst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9" name="Right Arrow 28"/>
            <p:cNvSpPr/>
            <p:nvPr/>
          </p:nvSpPr>
          <p:spPr bwMode="auto">
            <a:xfrm>
              <a:off x="8117074" y="3305767"/>
              <a:ext cx="1349930" cy="268934"/>
            </a:xfrm>
            <a:prstGeom prst="rightArrow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9544809" y="3080445"/>
              <a:ext cx="1167014" cy="719578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SCORE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15315" y="767154"/>
              <a:ext cx="29318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0070C0"/>
                  </a:solidFill>
                </a:rPr>
                <a:t>SPEAKER IDENTITY</a:t>
              </a:r>
            </a:p>
            <a:p>
              <a:pPr algn="r"/>
              <a:r>
                <a:rPr lang="en-US" sz="1600" dirty="0" smtClean="0">
                  <a:solidFill>
                    <a:srgbClr val="0070C0"/>
                  </a:solidFill>
                </a:rPr>
                <a:t>NO SPEECH CONTENT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60418" y="767154"/>
              <a:ext cx="21024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</a:rPr>
                <a:t>SPEAKER IDENTITY </a:t>
              </a:r>
            </a:p>
            <a:p>
              <a:r>
                <a:rPr lang="en-US" sz="1600" dirty="0" smtClean="0">
                  <a:solidFill>
                    <a:srgbClr val="0070C0"/>
                  </a:solidFill>
                </a:rPr>
                <a:t>AND SPEECH CONTENT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91917" y="2035858"/>
              <a:ext cx="10709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70C0"/>
                  </a:solidFill>
                </a:rPr>
                <a:t>i</a:t>
              </a:r>
              <a:r>
                <a:rPr lang="en-US" sz="1400" dirty="0" smtClean="0">
                  <a:solidFill>
                    <a:srgbClr val="0070C0"/>
                  </a:solidFill>
                </a:rPr>
                <a:t>-vector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01851" y="4555412"/>
              <a:ext cx="10709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70C0"/>
                  </a:solidFill>
                </a:rPr>
                <a:t>i</a:t>
              </a:r>
              <a:r>
                <a:rPr lang="en-US" sz="1400" dirty="0" smtClean="0">
                  <a:solidFill>
                    <a:srgbClr val="0070C0"/>
                  </a:solidFill>
                </a:rPr>
                <a:t>-vector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7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2248" y="1876096"/>
            <a:ext cx="11792607" cy="3184635"/>
            <a:chOff x="252248" y="1876096"/>
            <a:chExt cx="11141957" cy="3184635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112717" y="2917040"/>
              <a:ext cx="1023501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 bwMode="auto">
            <a:xfrm>
              <a:off x="1706419" y="1878539"/>
              <a:ext cx="1119744" cy="853425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VOICE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ACTIVITY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DETECTION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297584" y="1882104"/>
              <a:ext cx="1248738" cy="853425"/>
            </a:xfrm>
            <a:prstGeom prst="roundRect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I-VECTOR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EXTRACTION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7903795" y="1876096"/>
              <a:ext cx="1140202" cy="853425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POST-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PROCESSING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9449378" y="1876096"/>
              <a:ext cx="1246503" cy="853425"/>
            </a:xfrm>
            <a:prstGeom prst="roundRect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COMPARISON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 bwMode="auto">
            <a:xfrm>
              <a:off x="1399355" y="2175386"/>
              <a:ext cx="222759" cy="266861"/>
            </a:xfrm>
            <a:prstGeom prst="rightArrow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3156341" y="1878539"/>
              <a:ext cx="1238187" cy="853425"/>
            </a:xfrm>
            <a:prstGeom prst="roundRect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FEATURE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EXTRACTION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Right Arrow 47"/>
            <p:cNvSpPr/>
            <p:nvPr/>
          </p:nvSpPr>
          <p:spPr bwMode="auto">
            <a:xfrm>
              <a:off x="4445486" y="2175386"/>
              <a:ext cx="222759" cy="266861"/>
            </a:xfrm>
            <a:prstGeom prst="rightArrow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4701924" y="1882104"/>
              <a:ext cx="1238187" cy="853425"/>
            </a:xfrm>
            <a:prstGeom prst="roundRect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COLLECTION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OF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STATISTICS</a:t>
              </a: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6007467" y="2175386"/>
              <a:ext cx="222759" cy="266861"/>
            </a:xfrm>
            <a:prstGeom prst="rightArrow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>
              <a:off x="7581881" y="2175386"/>
              <a:ext cx="222759" cy="266861"/>
            </a:xfrm>
            <a:prstGeom prst="rightArrow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52" name="Right Arrow 51"/>
            <p:cNvSpPr/>
            <p:nvPr/>
          </p:nvSpPr>
          <p:spPr bwMode="auto">
            <a:xfrm>
              <a:off x="2884006" y="2175386"/>
              <a:ext cx="222759" cy="266861"/>
            </a:xfrm>
            <a:prstGeom prst="rightArrow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6297584" y="3222116"/>
              <a:ext cx="1248738" cy="853425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T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MATRIX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4701924" y="3222116"/>
              <a:ext cx="1238187" cy="853425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GMM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UBM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Right Arrow 54"/>
            <p:cNvSpPr/>
            <p:nvPr/>
          </p:nvSpPr>
          <p:spPr bwMode="auto">
            <a:xfrm rot="16200000">
              <a:off x="5197344" y="2858657"/>
              <a:ext cx="247347" cy="240334"/>
            </a:xfrm>
            <a:prstGeom prst="rightArrow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 bwMode="auto">
            <a:xfrm rot="16200000">
              <a:off x="6798279" y="2858657"/>
              <a:ext cx="247347" cy="240334"/>
            </a:xfrm>
            <a:prstGeom prst="rightArrow">
              <a:avLst/>
            </a:prstGeom>
            <a:solidFill>
              <a:srgbClr val="C00000"/>
            </a:solidFill>
            <a:ln w="28575" cap="flat" cmpd="sng" algn="ctr">
              <a:solidFill>
                <a:srgbClr val="002060">
                  <a:alpha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57" name="Right Arrow 56"/>
            <p:cNvSpPr/>
            <p:nvPr/>
          </p:nvSpPr>
          <p:spPr bwMode="auto">
            <a:xfrm>
              <a:off x="9143153" y="2175386"/>
              <a:ext cx="222759" cy="266861"/>
            </a:xfrm>
            <a:prstGeom prst="rightArrow">
              <a:avLst/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ular Callout 58"/>
            <p:cNvSpPr/>
            <p:nvPr/>
          </p:nvSpPr>
          <p:spPr>
            <a:xfrm>
              <a:off x="252248" y="1888697"/>
              <a:ext cx="1079749" cy="840824"/>
            </a:xfrm>
            <a:prstGeom prst="wedgeRoundRectCallout">
              <a:avLst>
                <a:gd name="adj1" fmla="val 2477"/>
                <a:gd name="adj2" fmla="val 76831"/>
                <a:gd name="adj3" fmla="val 16667"/>
              </a:avLst>
            </a:prstGeom>
            <a:solidFill>
              <a:srgbClr val="0070C0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AUDIO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0151102" y="2668206"/>
              <a:ext cx="1243100" cy="547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70C0"/>
                  </a:solidFill>
                </a:rPr>
                <a:t>ALGORITHMS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151105" y="2980963"/>
              <a:ext cx="1243100" cy="547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70C0"/>
                  </a:solidFill>
                </a:rPr>
                <a:t>PARAMETERS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8566782" y="4103327"/>
              <a:ext cx="1598261" cy="408990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STANDARDIZED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8566782" y="4651741"/>
              <a:ext cx="1598261" cy="408990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NOT </a:t>
              </a:r>
              <a:r>
                <a:rPr lang="en-US" sz="1200" b="1" dirty="0">
                  <a:solidFill>
                    <a:schemeClr val="bg1"/>
                  </a:solidFill>
                </a:rPr>
                <a:t>STANDARDIZED</a:t>
              </a:r>
            </a:p>
          </p:txBody>
        </p:sp>
      </p:grp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31800" y="-100013"/>
            <a:ext cx="9696451" cy="720726"/>
          </a:xfrm>
        </p:spPr>
        <p:txBody>
          <a:bodyPr/>
          <a:lstStyle/>
          <a:p>
            <a:r>
              <a:rPr lang="en-US" dirty="0" smtClean="0"/>
              <a:t>Standardization objectives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248" y="451231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Acoustic feature extraction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/>
              <a:t>-vector extraction algorithm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/>
              <a:t>-vector extraction parameters </a:t>
            </a:r>
            <a:r>
              <a:rPr lang="en-US" dirty="0" smtClean="0"/>
              <a:t>(GMM parameters, </a:t>
            </a:r>
            <a:r>
              <a:rPr lang="en-US" dirty="0" err="1"/>
              <a:t>i</a:t>
            </a:r>
            <a:r>
              <a:rPr lang="en-US" dirty="0"/>
              <a:t>-vector extractor parameters)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data exchange </a:t>
            </a:r>
            <a:r>
              <a:rPr lang="en-US" dirty="0" smtClean="0"/>
              <a:t>formats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(tuned for telephone speech)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245476"/>
            <a:ext cx="11521017" cy="4850524"/>
          </a:xfrm>
        </p:spPr>
        <p:txBody>
          <a:bodyPr/>
          <a:lstStyle/>
          <a:p>
            <a:r>
              <a:rPr lang="en-US" dirty="0" smtClean="0"/>
              <a:t>Pre-emphasis</a:t>
            </a:r>
          </a:p>
          <a:p>
            <a:r>
              <a:rPr lang="en-US" dirty="0" smtClean="0"/>
              <a:t>25ms windowing with 10ms shift</a:t>
            </a:r>
          </a:p>
          <a:p>
            <a:r>
              <a:rPr lang="en-US" dirty="0" smtClean="0"/>
              <a:t>Hamming window</a:t>
            </a:r>
          </a:p>
          <a:p>
            <a:r>
              <a:rPr lang="en-US" dirty="0" smtClean="0"/>
              <a:t>24 Mel filter-banks in the range of 125 – 3800 Hz</a:t>
            </a:r>
          </a:p>
          <a:p>
            <a:r>
              <a:rPr lang="en-US" dirty="0" smtClean="0"/>
              <a:t>19-dimensional MFCC coefficients + C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Delta + Double-delta </a:t>
            </a:r>
          </a:p>
          <a:p>
            <a:r>
              <a:rPr lang="en-US" dirty="0" smtClean="0"/>
              <a:t>Short-time </a:t>
            </a:r>
            <a:r>
              <a:rPr lang="en-US" dirty="0" err="1" smtClean="0"/>
              <a:t>Cepstral</a:t>
            </a:r>
            <a:r>
              <a:rPr lang="en-US" dirty="0" smtClean="0"/>
              <a:t> Mean and Variance Normalization</a:t>
            </a:r>
          </a:p>
          <a:p>
            <a:pPr lvl="1"/>
            <a:r>
              <a:rPr lang="en-US" dirty="0" smtClean="0"/>
              <a:t>Over 3 second window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69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Background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198179"/>
            <a:ext cx="11521017" cy="4897821"/>
          </a:xfrm>
        </p:spPr>
        <p:txBody>
          <a:bodyPr/>
          <a:lstStyle/>
          <a:p>
            <a:r>
              <a:rPr lang="en-US" dirty="0" smtClean="0"/>
              <a:t>2048 Gaussian mixture components</a:t>
            </a:r>
          </a:p>
          <a:p>
            <a:r>
              <a:rPr lang="en-US" dirty="0" smtClean="0"/>
              <a:t>Diagonal </a:t>
            </a:r>
            <a:r>
              <a:rPr lang="en-US" dirty="0" err="1" smtClean="0"/>
              <a:t>covariances</a:t>
            </a:r>
            <a:endParaRPr lang="en-US" dirty="0" smtClean="0"/>
          </a:p>
          <a:p>
            <a:r>
              <a:rPr lang="en-US" dirty="0" smtClean="0"/>
              <a:t>Trained on 1156 hours of the NIST SRE 2004-2008 data (gender independent)</a:t>
            </a:r>
          </a:p>
          <a:p>
            <a:r>
              <a:rPr lang="en-US" dirty="0" smtClean="0"/>
              <a:t>Trained using gradual Gaussian splitting with 10 EM steps in each split</a:t>
            </a:r>
          </a:p>
          <a:p>
            <a:r>
              <a:rPr lang="en-US" dirty="0" smtClean="0"/>
              <a:t>The UBM is used to extract the sufficient statistics for the </a:t>
            </a:r>
            <a:r>
              <a:rPr lang="en-US" dirty="0" err="1" smtClean="0"/>
              <a:t>i</a:t>
            </a:r>
            <a:r>
              <a:rPr lang="en-US" dirty="0" smtClean="0"/>
              <a:t>-vector extractor and to normalize (whiten) these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8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-vector extractor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Trained on the same data as UBM + Switchboard 2 (phases 2 and 3) + Fisher English (phases 1 and 2)</a:t>
            </a:r>
          </a:p>
          <a:p>
            <a:r>
              <a:rPr lang="en-US" dirty="0" smtClean="0"/>
              <a:t>600 dimensional</a:t>
            </a:r>
          </a:p>
          <a:p>
            <a:r>
              <a:rPr lang="en-US" dirty="0" smtClean="0"/>
              <a:t>10 iterations of EM and MD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implementation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835487" y="1305104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Feature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extraction</a:t>
            </a:r>
            <a:endParaRPr kumimoji="0" lang="en-US" sz="1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17059" y="1305104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i</a:t>
            </a:r>
            <a:r>
              <a:rPr lang="en-US" sz="1600" b="1" dirty="0">
                <a:solidFill>
                  <a:schemeClr val="bg1"/>
                </a:solidFill>
              </a:rPr>
              <a:t>-vector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extraction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998630" y="1305104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Dimension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reduction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8060650" y="1305104"/>
            <a:ext cx="1116403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Length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norm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580202" y="1305104"/>
            <a:ext cx="1116403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Mean/</a:t>
            </a:r>
            <a:r>
              <a:rPr lang="en-US" sz="1600" b="1" dirty="0" err="1">
                <a:solidFill>
                  <a:schemeClr val="bg1"/>
                </a:solidFill>
              </a:rPr>
              <a:t>var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norm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8926182" y="2706633"/>
            <a:ext cx="1116403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PLDA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scoring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1556386" y="1563397"/>
            <a:ext cx="271011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 bwMode="auto">
          <a:xfrm>
            <a:off x="4626495" y="1563399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208067" y="1579710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696605" y="1563396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7" name="Bent-Up Arrow 16"/>
          <p:cNvSpPr/>
          <p:nvPr/>
        </p:nvSpPr>
        <p:spPr bwMode="auto">
          <a:xfrm flipV="1">
            <a:off x="9177053" y="1628639"/>
            <a:ext cx="473258" cy="1072296"/>
          </a:xfrm>
          <a:prstGeom prst="bentUpArrow">
            <a:avLst>
              <a:gd name="adj1" fmla="val 26709"/>
              <a:gd name="adj2" fmla="val 25000"/>
              <a:gd name="adj3" fmla="val 25000"/>
            </a:avLst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835487" y="4148684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Feature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extraction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417059" y="4148684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i</a:t>
            </a:r>
            <a:r>
              <a:rPr lang="en-US" sz="1600" b="1" dirty="0">
                <a:solidFill>
                  <a:schemeClr val="bg1"/>
                </a:solidFill>
              </a:rPr>
              <a:t>-vector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extraction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98630" y="4148684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Dimension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reduction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8060650" y="4148684"/>
            <a:ext cx="1116403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Length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norm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580202" y="4148684"/>
            <a:ext cx="1116403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Mean/</a:t>
            </a:r>
            <a:r>
              <a:rPr lang="en-US" sz="1600" b="1" dirty="0" err="1">
                <a:solidFill>
                  <a:schemeClr val="bg1"/>
                </a:solidFill>
              </a:rPr>
              <a:t>var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norm</a:t>
            </a:r>
          </a:p>
        </p:txBody>
      </p:sp>
      <p:sp>
        <p:nvSpPr>
          <p:cNvPr id="23" name="Right Arrow 22"/>
          <p:cNvSpPr/>
          <p:nvPr/>
        </p:nvSpPr>
        <p:spPr bwMode="auto">
          <a:xfrm>
            <a:off x="1556386" y="4406977"/>
            <a:ext cx="271011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4626495" y="4406979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6208067" y="4423290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7696605" y="4406976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7" name="Bent-Up Arrow 26"/>
          <p:cNvSpPr/>
          <p:nvPr/>
        </p:nvSpPr>
        <p:spPr bwMode="auto">
          <a:xfrm>
            <a:off x="9177053" y="3582117"/>
            <a:ext cx="473258" cy="1072293"/>
          </a:xfrm>
          <a:prstGeom prst="bentUpArrow">
            <a:avLst>
              <a:gd name="adj1" fmla="val 26709"/>
              <a:gd name="adj2" fmla="val 25000"/>
              <a:gd name="adj3" fmla="val 25000"/>
            </a:avLst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10042585" y="2964927"/>
            <a:ext cx="271011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0313597" y="2706631"/>
            <a:ext cx="1116403" cy="875485"/>
          </a:xfrm>
          <a:prstGeom prst="roundRect">
            <a:avLst/>
          </a:prstGeom>
          <a:solidFill>
            <a:srgbClr val="0070C0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SCORE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3039196" y="1563394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3045264" y="4406972"/>
            <a:ext cx="360000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860320" y="2468600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VAD</a:t>
            </a:r>
          </a:p>
        </p:txBody>
      </p:sp>
      <p:sp>
        <p:nvSpPr>
          <p:cNvPr id="35" name="Right Arrow 34"/>
          <p:cNvSpPr/>
          <p:nvPr/>
        </p:nvSpPr>
        <p:spPr bwMode="auto">
          <a:xfrm rot="16200000">
            <a:off x="2314470" y="2154578"/>
            <a:ext cx="271011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1890657" y="5312180"/>
            <a:ext cx="1209438" cy="875485"/>
          </a:xfrm>
          <a:prstGeom prst="roundRect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VAD</a:t>
            </a:r>
          </a:p>
        </p:txBody>
      </p:sp>
      <p:sp>
        <p:nvSpPr>
          <p:cNvPr id="38" name="Right Arrow 37"/>
          <p:cNvSpPr/>
          <p:nvPr/>
        </p:nvSpPr>
        <p:spPr bwMode="auto">
          <a:xfrm rot="16200000">
            <a:off x="2344807" y="4998158"/>
            <a:ext cx="271011" cy="358895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558800" y="3834815"/>
            <a:ext cx="981124" cy="1447749"/>
          </a:xfrm>
          <a:prstGeom prst="wedgeRoundRectCallout">
            <a:avLst>
              <a:gd name="adj1" fmla="val -32773"/>
              <a:gd name="adj2" fmla="val 66886"/>
              <a:gd name="adj3" fmla="val 16667"/>
            </a:avLst>
          </a:prstGeom>
          <a:solidFill>
            <a:srgbClr val="0070C0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TEST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AUDIO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 bwMode="auto">
          <a:xfrm>
            <a:off x="558800" y="1035282"/>
            <a:ext cx="948316" cy="1447749"/>
          </a:xfrm>
          <a:prstGeom prst="wedgeRoundRectCallout">
            <a:avLst>
              <a:gd name="adj1" fmla="val -32773"/>
              <a:gd name="adj2" fmla="val 66886"/>
              <a:gd name="adj3" fmla="val 16667"/>
            </a:avLst>
          </a:prstGeom>
          <a:solidFill>
            <a:srgbClr val="0070C0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ENROLL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AUDIO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1680000">
            <a:off x="1513415" y="5147754"/>
            <a:ext cx="419380" cy="344443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680000">
            <a:off x="1460208" y="2388255"/>
            <a:ext cx="419380" cy="344443"/>
          </a:xfrm>
          <a:prstGeom prst="rightArrow">
            <a:avLst/>
          </a:prstGeom>
          <a:solidFill>
            <a:srgbClr val="0070C0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7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800" y="1235598"/>
            <a:ext cx="11521017" cy="2683260"/>
          </a:xfrm>
        </p:spPr>
        <p:txBody>
          <a:bodyPr/>
          <a:lstStyle/>
          <a:p>
            <a:r>
              <a:rPr lang="en-US" dirty="0" smtClean="0"/>
              <a:t>Python code</a:t>
            </a:r>
          </a:p>
          <a:p>
            <a:pPr lvl="1"/>
            <a:r>
              <a:rPr lang="en-US" dirty="0" smtClean="0"/>
              <a:t>Readability and ease of understanding</a:t>
            </a:r>
          </a:p>
          <a:p>
            <a:pPr lvl="1"/>
            <a:r>
              <a:rPr lang="en-US" dirty="0" smtClean="0"/>
              <a:t>Extensibility</a:t>
            </a:r>
          </a:p>
          <a:p>
            <a:r>
              <a:rPr lang="en-US" dirty="0" smtClean="0"/>
              <a:t>Standard Python packages</a:t>
            </a:r>
          </a:p>
          <a:p>
            <a:r>
              <a:rPr lang="en-US" dirty="0" err="1" smtClean="0"/>
              <a:t>Numpy</a:t>
            </a:r>
            <a:r>
              <a:rPr lang="en-US" dirty="0" smtClean="0"/>
              <a:t> + </a:t>
            </a:r>
            <a:r>
              <a:rPr lang="en-US" dirty="0" err="1" smtClean="0"/>
              <a:t>Scipy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405342"/>
      </p:ext>
    </p:extLst>
  </p:cSld>
  <p:clrMapOvr>
    <a:masterClrMapping/>
  </p:clrMapOvr>
</p:sld>
</file>

<file path=ppt/theme/theme1.xml><?xml version="1.0" encoding="utf-8"?>
<a:theme xmlns:a="http://schemas.openxmlformats.org/drawingml/2006/main" name="090611 FIT_prezentace">
  <a:themeElements>
    <a:clrScheme name="090611 FIT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90611 FIT_prezenta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B9000C"/>
            </a:solidFill>
            <a:effectLst/>
            <a:latin typeface="Tahoma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B9000C"/>
            </a:solidFill>
            <a:effectLst/>
            <a:latin typeface="Tahoma" pitchFamily="-109" charset="0"/>
          </a:defRPr>
        </a:defPPr>
      </a:lstStyle>
    </a:lnDef>
  </a:objectDefaults>
  <a:extraClrSchemeLst>
    <a:extraClrScheme>
      <a:clrScheme name="090611 FIT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611 FIT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611 FIT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611 FIT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611 FIT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611 FIT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611 FIT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611 FIT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611 FIT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611 FIT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611 FIT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611 FIT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090611 FIT_prezentac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2734</TotalTime>
  <Words>427</Words>
  <Application>Microsoft Office PowerPoint</Application>
  <PresentationFormat>Širokoúhlá obrazovka</PresentationFormat>
  <Paragraphs>132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ＭＳ Ｐゴシック</vt:lpstr>
      <vt:lpstr>Tahoma</vt:lpstr>
      <vt:lpstr>090611 FIT_prezentace</vt:lpstr>
      <vt:lpstr>VBS Documentation and Implementation</vt:lpstr>
      <vt:lpstr>i-vectors</vt:lpstr>
      <vt:lpstr>Prezentace aplikace PowerPoint</vt:lpstr>
      <vt:lpstr>Standardization objectives</vt:lpstr>
      <vt:lpstr>Feature Extraction</vt:lpstr>
      <vt:lpstr>Universal Background Model</vt:lpstr>
      <vt:lpstr>i-vector extractor</vt:lpstr>
      <vt:lpstr>Reference implementation</vt:lpstr>
      <vt:lpstr>Reference implementation</vt:lpstr>
      <vt:lpstr>System perfofmance</vt:lpstr>
      <vt:lpstr>i-vector compatibility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Voice-biometry standard</dc:title>
  <dc:creator>glembek</dc:creator>
  <cp:lastModifiedBy>Josef Zizka</cp:lastModifiedBy>
  <cp:revision>35</cp:revision>
  <dcterms:created xsi:type="dcterms:W3CDTF">2015-08-14T08:10:11Z</dcterms:created>
  <dcterms:modified xsi:type="dcterms:W3CDTF">2015-09-24T13:09:07Z</dcterms:modified>
</cp:coreProperties>
</file>