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70" r:id="rId2"/>
    <p:sldId id="262" r:id="rId3"/>
    <p:sldId id="265" r:id="rId4"/>
    <p:sldId id="263" r:id="rId5"/>
    <p:sldId id="264" r:id="rId6"/>
    <p:sldId id="266" r:id="rId7"/>
    <p:sldId id="267" r:id="rId8"/>
    <p:sldId id="269" r:id="rId9"/>
    <p:sldId id="268" r:id="rId10"/>
    <p:sldId id="271" r:id="rId11"/>
    <p:sldId id="272" r:id="rId12"/>
    <p:sldId id="27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165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E4395-69E6-4C65-A952-491BA42238CA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974D3F-9C95-40BD-9788-44D0E4319C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40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E68CC-83BB-4C0A-9468-06905266D85D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C58306-8C61-4690-9CB9-0A2E0DC38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623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10752668" y="6530975"/>
            <a:ext cx="65617" cy="2873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2400"/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auto">
          <a:xfrm>
            <a:off x="0" y="1"/>
            <a:ext cx="12192000" cy="3598863"/>
          </a:xfrm>
          <a:prstGeom prst="rect">
            <a:avLst/>
          </a:prstGeom>
          <a:solidFill>
            <a:srgbClr val="1B85B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2400"/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auto">
          <a:xfrm>
            <a:off x="10769601" y="6530975"/>
            <a:ext cx="48684" cy="2873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2400"/>
          </a:p>
        </p:txBody>
      </p:sp>
      <p:pic>
        <p:nvPicPr>
          <p:cNvPr id="7" name="Picture 2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9451" y="3621088"/>
            <a:ext cx="2192483" cy="1267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6"/>
          <p:cNvSpPr>
            <a:spLocks noChangeArrowheads="1"/>
          </p:cNvSpPr>
          <p:nvPr/>
        </p:nvSpPr>
        <p:spPr bwMode="auto">
          <a:xfrm>
            <a:off x="10769601" y="6530975"/>
            <a:ext cx="48684" cy="2873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2400"/>
          </a:p>
        </p:txBody>
      </p:sp>
      <p:sp>
        <p:nvSpPr>
          <p:cNvPr id="24064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0" y="3621088"/>
            <a:ext cx="9169400" cy="455612"/>
          </a:xfrm>
        </p:spPr>
        <p:txBody>
          <a:bodyPr/>
          <a:lstStyle>
            <a:lvl1pPr marL="0" indent="0" algn="r">
              <a:buFontTx/>
              <a:buNone/>
              <a:defRPr sz="20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24064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1958976"/>
            <a:ext cx="9169400" cy="1254125"/>
          </a:xfrm>
        </p:spPr>
        <p:txBody>
          <a:bodyPr/>
          <a:lstStyle>
            <a:lvl1pPr algn="r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pic>
        <p:nvPicPr>
          <p:cNvPr id="46082" name="Picture 2" descr="phonexia 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9451" y="5240847"/>
            <a:ext cx="1693715" cy="711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3692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A98658-2DC3-4A9C-9D4B-8C9E66F68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79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74151" y="-100013"/>
            <a:ext cx="2878667" cy="6196013"/>
          </a:xfrm>
        </p:spPr>
        <p:txBody>
          <a:bodyPr vert="eaVert"/>
          <a:lstStyle/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1801" y="-100013"/>
            <a:ext cx="8439151" cy="6196013"/>
          </a:xfrm>
        </p:spPr>
        <p:txBody>
          <a:bodyPr vert="eaVert"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A98658-2DC3-4A9C-9D4B-8C9E66F68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324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-100013"/>
            <a:ext cx="9696451" cy="720726"/>
          </a:xfrm>
        </p:spPr>
        <p:txBody>
          <a:bodyPr/>
          <a:lstStyle/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31800" y="765175"/>
            <a:ext cx="5657851" cy="5330825"/>
          </a:xfrm>
        </p:spPr>
        <p:txBody>
          <a:bodyPr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2851" y="765175"/>
            <a:ext cx="5659967" cy="5330825"/>
          </a:xfrm>
        </p:spPr>
        <p:txBody>
          <a:bodyPr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A98658-2DC3-4A9C-9D4B-8C9E66F68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2951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-100013"/>
            <a:ext cx="9696451" cy="720726"/>
          </a:xfrm>
        </p:spPr>
        <p:txBody>
          <a:bodyPr/>
          <a:lstStyle/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800" y="765175"/>
            <a:ext cx="5657851" cy="5330825"/>
          </a:xfrm>
        </p:spPr>
        <p:txBody>
          <a:bodyPr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92851" y="765175"/>
            <a:ext cx="5659967" cy="2589213"/>
          </a:xfrm>
        </p:spPr>
        <p:txBody>
          <a:bodyPr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92851" y="3506788"/>
            <a:ext cx="5659967" cy="2589212"/>
          </a:xfrm>
        </p:spPr>
        <p:txBody>
          <a:bodyPr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A98658-2DC3-4A9C-9D4B-8C9E66F68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890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-100013"/>
            <a:ext cx="9696451" cy="720726"/>
          </a:xfrm>
        </p:spPr>
        <p:txBody>
          <a:bodyPr/>
          <a:lstStyle/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31801" y="765175"/>
            <a:ext cx="11521017" cy="53308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A98658-2DC3-4A9C-9D4B-8C9E66F68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394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A98658-2DC3-4A9C-9D4B-8C9E66F68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796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A98658-2DC3-4A9C-9D4B-8C9E66F68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829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800" y="765175"/>
            <a:ext cx="5657851" cy="5330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2851" y="765175"/>
            <a:ext cx="5659967" cy="5330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A98658-2DC3-4A9C-9D4B-8C9E66F68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581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A98658-2DC3-4A9C-9D4B-8C9E66F68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472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A98658-2DC3-4A9C-9D4B-8C9E66F68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764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A98658-2DC3-4A9C-9D4B-8C9E66F68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4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A98658-2DC3-4A9C-9D4B-8C9E66F68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717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A98658-2DC3-4A9C-9D4B-8C9E66F68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649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4"/>
          <p:cNvSpPr>
            <a:spLocks noChangeArrowheads="1"/>
          </p:cNvSpPr>
          <p:nvPr/>
        </p:nvSpPr>
        <p:spPr bwMode="auto">
          <a:xfrm>
            <a:off x="0" y="512764"/>
            <a:ext cx="12192000" cy="34925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2400"/>
          </a:p>
        </p:txBody>
      </p:sp>
      <p:sp>
        <p:nvSpPr>
          <p:cNvPr id="1027" name="Rectangle 15"/>
          <p:cNvSpPr>
            <a:spLocks noChangeArrowheads="1"/>
          </p:cNvSpPr>
          <p:nvPr/>
        </p:nvSpPr>
        <p:spPr bwMode="auto">
          <a:xfrm>
            <a:off x="0" y="6497638"/>
            <a:ext cx="12192000" cy="360362"/>
          </a:xfrm>
          <a:prstGeom prst="rect">
            <a:avLst/>
          </a:prstGeom>
          <a:solidFill>
            <a:srgbClr val="1B85B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2400"/>
          </a:p>
        </p:txBody>
      </p:sp>
      <p:sp>
        <p:nvSpPr>
          <p:cNvPr id="1028" name="Rectangle 11"/>
          <p:cNvSpPr>
            <a:spLocks noChangeArrowheads="1"/>
          </p:cNvSpPr>
          <p:nvPr/>
        </p:nvSpPr>
        <p:spPr bwMode="auto">
          <a:xfrm>
            <a:off x="0" y="1"/>
            <a:ext cx="12192000" cy="512763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240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31800" y="-100013"/>
            <a:ext cx="9696451" cy="720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Klepnutím lze upravit styl předlohy nadpisů.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1801" y="765175"/>
            <a:ext cx="11521017" cy="533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Klepnutím lze upravit styly předlohy textu.</a:t>
            </a:r>
          </a:p>
          <a:p>
            <a:pPr lvl="1"/>
            <a:r>
              <a:rPr lang="en-US" altLang="en-US" smtClean="0"/>
              <a:t>Druhá úroveň</a:t>
            </a:r>
          </a:p>
          <a:p>
            <a:pPr lvl="2"/>
            <a:r>
              <a:rPr lang="en-US" altLang="en-US" smtClean="0"/>
              <a:t>Třetí úroveň</a:t>
            </a:r>
          </a:p>
          <a:p>
            <a:pPr lvl="3"/>
            <a:r>
              <a:rPr lang="en-US" altLang="en-US" smtClean="0"/>
              <a:t>Čtvrtá úroveň</a:t>
            </a:r>
          </a:p>
          <a:p>
            <a:pPr lvl="4"/>
            <a:r>
              <a:rPr lang="en-US" altLang="en-US" smtClean="0"/>
              <a:t>Pátá úroveň</a:t>
            </a: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3933" y="6524626"/>
            <a:ext cx="104648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FontTx/>
              <a:buNone/>
              <a:defRPr sz="1400" b="0">
                <a:solidFill>
                  <a:schemeClr val="bg1"/>
                </a:solidFill>
                <a:latin typeface="Tahoma" pitchFamily="-109" charset="0"/>
                <a:ea typeface="+mn-ea"/>
              </a:defRPr>
            </a:lvl1pPr>
          </a:lstStyle>
          <a:p>
            <a:endParaRPr lang="en-US" dirty="0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896600" y="6524626"/>
            <a:ext cx="1102784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FontTx/>
              <a:buNone/>
              <a:defRPr sz="1400" b="0">
                <a:solidFill>
                  <a:schemeClr val="bg1"/>
                </a:solidFill>
              </a:defRPr>
            </a:lvl1pPr>
          </a:lstStyle>
          <a:p>
            <a:fld id="{0AA98658-2DC3-4A9C-9D4B-8C9E66F6860F}" type="slidenum">
              <a:rPr lang="en-US" smtClean="0"/>
              <a:t>‹#›</a:t>
            </a:fld>
            <a:endParaRPr lang="en-US"/>
          </a:p>
        </p:txBody>
      </p:sp>
      <p:sp>
        <p:nvSpPr>
          <p:cNvPr id="1033" name="Rectangle 14"/>
          <p:cNvSpPr>
            <a:spLocks noChangeArrowheads="1"/>
          </p:cNvSpPr>
          <p:nvPr/>
        </p:nvSpPr>
        <p:spPr bwMode="auto">
          <a:xfrm>
            <a:off x="287867" y="115889"/>
            <a:ext cx="63500" cy="288925"/>
          </a:xfrm>
          <a:prstGeom prst="rect">
            <a:avLst/>
          </a:prstGeom>
          <a:solidFill>
            <a:srgbClr val="FE000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cs-CZ" altLang="en-US" sz="2400" b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34" name="Picture 16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69043" y="78584"/>
            <a:ext cx="556683" cy="41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5" name="Rectangle 17"/>
          <p:cNvSpPr>
            <a:spLocks noChangeArrowheads="1"/>
          </p:cNvSpPr>
          <p:nvPr/>
        </p:nvSpPr>
        <p:spPr bwMode="auto">
          <a:xfrm>
            <a:off x="11200315" y="115889"/>
            <a:ext cx="65616" cy="288925"/>
          </a:xfrm>
          <a:prstGeom prst="rect">
            <a:avLst/>
          </a:prstGeom>
          <a:solidFill>
            <a:srgbClr val="1B85B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2400"/>
          </a:p>
        </p:txBody>
      </p:sp>
      <p:sp>
        <p:nvSpPr>
          <p:cNvPr id="1036" name="Rectangle 18"/>
          <p:cNvSpPr>
            <a:spLocks noChangeArrowheads="1"/>
          </p:cNvSpPr>
          <p:nvPr/>
        </p:nvSpPr>
        <p:spPr bwMode="auto">
          <a:xfrm>
            <a:off x="10752668" y="6530975"/>
            <a:ext cx="65617" cy="2873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B9000C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2656102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1B85B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1B85B9"/>
          </a:solidFill>
          <a:latin typeface="Tahoma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1B85B9"/>
          </a:solidFill>
          <a:latin typeface="Tahoma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1B85B9"/>
          </a:solidFill>
          <a:latin typeface="Tahoma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1B85B9"/>
          </a:solidFill>
          <a:latin typeface="Tahoma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rgbClr val="1B85B9"/>
          </a:solidFill>
          <a:latin typeface="Tahoma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rgbClr val="1B85B9"/>
          </a:solidFill>
          <a:latin typeface="Tahoma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rgbClr val="1B85B9"/>
          </a:solidFill>
          <a:latin typeface="Tahoma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rgbClr val="1B85B9"/>
          </a:solidFill>
          <a:latin typeface="Tahoma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rgbClr val="0000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ＭＳ Ｐゴシック" pitchFamily="-109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oicebiometry.org/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VBS Documentation and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full standard initiative is located at </a:t>
            </a:r>
            <a:r>
              <a:rPr lang="en-US" dirty="0" smtClean="0">
                <a:hlinkClick r:id="rId2"/>
              </a:rPr>
              <a:t>www.voicebiometry.org</a:t>
            </a:r>
            <a:endParaRPr lang="en-US" dirty="0" smtClean="0"/>
          </a:p>
          <a:p>
            <a:r>
              <a:rPr lang="en-US" dirty="0" smtClean="0"/>
              <a:t>Quick description</a:t>
            </a:r>
          </a:p>
          <a:p>
            <a:r>
              <a:rPr lang="en-US" dirty="0" smtClean="0"/>
              <a:t>Standard manual with detailed description and a quick user guide to…</a:t>
            </a:r>
          </a:p>
          <a:p>
            <a:r>
              <a:rPr lang="en-US" dirty="0" smtClean="0"/>
              <a:t>The reference demo package</a:t>
            </a:r>
          </a:p>
          <a:p>
            <a:pPr lvl="1"/>
            <a:r>
              <a:rPr lang="en-US" dirty="0" smtClean="0"/>
              <a:t>Contains full speaker-recognition (demo) pipeline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5410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</a:t>
            </a:r>
            <a:r>
              <a:rPr lang="en-US" dirty="0" err="1" smtClean="0"/>
              <a:t>perfofmance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31800" y="1238704"/>
            <a:ext cx="11521017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NIST </a:t>
            </a:r>
            <a:r>
              <a:rPr lang="en-US" dirty="0"/>
              <a:t>SRE 2010, </a:t>
            </a:r>
            <a:r>
              <a:rPr lang="en-US" dirty="0" err="1"/>
              <a:t>cond</a:t>
            </a:r>
            <a:r>
              <a:rPr lang="en-US" dirty="0"/>
              <a:t> </a:t>
            </a:r>
            <a:r>
              <a:rPr lang="en-US" dirty="0" smtClean="0"/>
              <a:t>5, female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8689204"/>
              </p:ext>
            </p:extLst>
          </p:nvPr>
        </p:nvGraphicFramePr>
        <p:xfrm>
          <a:off x="2000251" y="4189641"/>
          <a:ext cx="8128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New DCF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Old DCF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2010/cond5/f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0.3877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0.1142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2.26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925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</a:t>
            </a:r>
            <a:r>
              <a:rPr lang="en-US" dirty="0" smtClean="0"/>
              <a:t>-vector compatibility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</a:t>
            </a:r>
            <a:r>
              <a:rPr lang="en-US" dirty="0" smtClean="0"/>
              <a:t>-vectors produced by one system are incompatible with those generated by a different system</a:t>
            </a:r>
          </a:p>
          <a:p>
            <a:r>
              <a:rPr lang="en-US" dirty="0" smtClean="0"/>
              <a:t>We run experiments for training an </a:t>
            </a:r>
            <a:r>
              <a:rPr lang="en-US" dirty="0" err="1" smtClean="0"/>
              <a:t>i</a:t>
            </a:r>
            <a:r>
              <a:rPr lang="en-US" dirty="0" smtClean="0"/>
              <a:t>-vector transformation to migrate </a:t>
            </a:r>
            <a:r>
              <a:rPr lang="en-US" dirty="0" err="1" smtClean="0"/>
              <a:t>i</a:t>
            </a:r>
            <a:r>
              <a:rPr lang="en-US" dirty="0" smtClean="0"/>
              <a:t>-vectors of one systems to another</a:t>
            </a:r>
          </a:p>
          <a:p>
            <a:r>
              <a:rPr lang="en-US" dirty="0" smtClean="0"/>
              <a:t>Take it as an invitation for tomorrow’s talk: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“Migrating </a:t>
            </a:r>
            <a:r>
              <a:rPr lang="en-US" dirty="0" err="1"/>
              <a:t>i</a:t>
            </a:r>
            <a:r>
              <a:rPr lang="en-US" dirty="0"/>
              <a:t>-vectors Between Speaker Recognition Systems Using </a:t>
            </a:r>
            <a:r>
              <a:rPr lang="en-US" dirty="0" smtClean="0"/>
              <a:t>Regression Neural Networks”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15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41800" y="2997200"/>
            <a:ext cx="320940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THANK YOU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85067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</a:t>
            </a:r>
            <a:r>
              <a:rPr lang="en-US" dirty="0" smtClean="0"/>
              <a:t>-vectors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82362" y="1738423"/>
            <a:ext cx="9886627" cy="1706793"/>
          </a:xfrm>
          <a:prstGeom prst="rect">
            <a:avLst/>
          </a:prstGeom>
        </p:spPr>
        <p:txBody>
          <a:bodyPr numCol="2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dirty="0" smtClean="0"/>
              <a:t>Information-rich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Low-dimensional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Fixed-length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Vector of real numbers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Based on statistical model</a:t>
            </a:r>
            <a:endParaRPr lang="en-US" b="1" i="1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Easy to compare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Easy to store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Not recoverable to speech</a:t>
            </a:r>
            <a:endParaRPr lang="en-US" dirty="0"/>
          </a:p>
        </p:txBody>
      </p:sp>
      <p:sp>
        <p:nvSpPr>
          <p:cNvPr id="45" name="Rectangle 4"/>
          <p:cNvSpPr>
            <a:spLocks noChangeArrowheads="1"/>
          </p:cNvSpPr>
          <p:nvPr/>
        </p:nvSpPr>
        <p:spPr bwMode="auto">
          <a:xfrm>
            <a:off x="1896575" y="5693452"/>
            <a:ext cx="845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en-US" sz="1400" i="1" dirty="0">
                <a:latin typeface="Tahoma" pitchFamily="34" charset="0"/>
              </a:rPr>
              <a:t>Dehak, N., </a:t>
            </a:r>
            <a:r>
              <a:rPr lang="en-US" altLang="en-US" sz="1400" i="1" dirty="0">
                <a:latin typeface="Tahoma" pitchFamily="34" charset="0"/>
              </a:rPr>
              <a:t>et al.</a:t>
            </a:r>
            <a:r>
              <a:rPr lang="cs-CZ" altLang="en-US" sz="1400" i="1" dirty="0">
                <a:latin typeface="Tahoma" pitchFamily="34" charset="0"/>
              </a:rPr>
              <a:t>, Support Vector Machines versus Fast Scoring in the Low-Dimensional Total Variability Space for Speaker Verification In Proc  Interspeech 2009, Brighton, UK, September 2009</a:t>
            </a:r>
          </a:p>
        </p:txBody>
      </p:sp>
    </p:spTree>
    <p:extLst>
      <p:ext uri="{BB962C8B-B14F-4D97-AF65-F5344CB8AC3E}">
        <p14:creationId xmlns:p14="http://schemas.microsoft.com/office/powerpoint/2010/main" val="15110606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2348411" y="895886"/>
            <a:ext cx="8363412" cy="5054738"/>
            <a:chOff x="2348411" y="580572"/>
            <a:chExt cx="8363412" cy="5054738"/>
          </a:xfrm>
        </p:grpSpPr>
        <p:sp>
          <p:nvSpPr>
            <p:cNvPr id="3" name="Flowchart: Process 2"/>
            <p:cNvSpPr/>
            <p:nvPr/>
          </p:nvSpPr>
          <p:spPr>
            <a:xfrm>
              <a:off x="5322811" y="580572"/>
              <a:ext cx="220133" cy="5054738"/>
            </a:xfrm>
            <a:prstGeom prst="flowChartProcess">
              <a:avLst/>
            </a:prstGeom>
            <a:pattFill prst="horzBrick">
              <a:fgClr>
                <a:srgbClr val="C00000"/>
              </a:fgClr>
              <a:bgClr>
                <a:schemeClr val="bg1"/>
              </a:bgClr>
            </a:patt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ounded Rectangle 8"/>
            <p:cNvSpPr/>
            <p:nvPr/>
          </p:nvSpPr>
          <p:spPr bwMode="auto">
            <a:xfrm>
              <a:off x="4850440" y="1916908"/>
              <a:ext cx="1169106" cy="1058520"/>
            </a:xfrm>
            <a:prstGeom prst="roundRect">
              <a:avLst/>
            </a:prstGeom>
            <a:solidFill>
              <a:srgbClr val="0070C0"/>
            </a:solidFill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</a:rPr>
                <a:t>I-VECTOR</a:t>
              </a:r>
            </a:p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EXTRACTOR</a:t>
              </a:r>
            </a:p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(</a:t>
              </a:r>
              <a:r>
                <a:rPr lang="en-US" sz="1400" b="1" dirty="0" smtClean="0">
                  <a:solidFill>
                    <a:schemeClr val="bg1"/>
                  </a:solidFill>
                </a:rPr>
                <a:t>SITE 1</a:t>
              </a:r>
              <a:r>
                <a:rPr lang="en-US" sz="1400" dirty="0" smtClean="0">
                  <a:solidFill>
                    <a:schemeClr val="bg1"/>
                  </a:solidFill>
                </a:rPr>
                <a:t>)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13" name="Rounded Rectangle 12"/>
            <p:cNvSpPr/>
            <p:nvPr/>
          </p:nvSpPr>
          <p:spPr bwMode="auto">
            <a:xfrm>
              <a:off x="6872256" y="3080445"/>
              <a:ext cx="1167014" cy="719578"/>
            </a:xfrm>
            <a:prstGeom prst="roundRect">
              <a:avLst/>
            </a:prstGeom>
            <a:solidFill>
              <a:srgbClr val="0070C0"/>
            </a:solidFill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COMPARISON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14" name="Right Arrow 13"/>
            <p:cNvSpPr/>
            <p:nvPr/>
          </p:nvSpPr>
          <p:spPr bwMode="auto">
            <a:xfrm>
              <a:off x="3422367" y="2343635"/>
              <a:ext cx="1349930" cy="268934"/>
            </a:xfrm>
            <a:prstGeom prst="rightArrow">
              <a:avLst/>
            </a:prstGeom>
            <a:solidFill>
              <a:srgbClr val="0070C0"/>
            </a:solidFill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z="1400">
                <a:solidFill>
                  <a:schemeClr val="bg1"/>
                </a:solidFill>
              </a:endParaRPr>
            </a:p>
          </p:txBody>
        </p:sp>
        <p:sp>
          <p:nvSpPr>
            <p:cNvPr id="59" name="Rounded Rectangular Callout 58"/>
            <p:cNvSpPr/>
            <p:nvPr/>
          </p:nvSpPr>
          <p:spPr>
            <a:xfrm>
              <a:off x="2348411" y="2101909"/>
              <a:ext cx="1010894" cy="708953"/>
            </a:xfrm>
            <a:prstGeom prst="wedgeRoundRectCallout">
              <a:avLst>
                <a:gd name="adj1" fmla="val 2477"/>
                <a:gd name="adj2" fmla="val 76831"/>
                <a:gd name="adj3" fmla="val 16667"/>
              </a:avLst>
            </a:prstGeom>
            <a:solidFill>
              <a:srgbClr val="0070C0"/>
            </a:solidFill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AUDIO 1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2" name="Bent-Up Arrow 1"/>
            <p:cNvSpPr/>
            <p:nvPr/>
          </p:nvSpPr>
          <p:spPr>
            <a:xfrm flipV="1">
              <a:off x="6112203" y="2372663"/>
              <a:ext cx="1549135" cy="631793"/>
            </a:xfrm>
            <a:prstGeom prst="bentUpArrow">
              <a:avLst>
                <a:gd name="adj1" fmla="val 20405"/>
                <a:gd name="adj2" fmla="val 25000"/>
                <a:gd name="adj3" fmla="val 25000"/>
              </a:avLst>
            </a:prstGeom>
            <a:solidFill>
              <a:srgbClr val="0070C0"/>
            </a:solidFill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400">
                <a:solidFill>
                  <a:schemeClr val="bg1"/>
                </a:solidFill>
              </a:endParaRPr>
            </a:p>
          </p:txBody>
        </p:sp>
        <p:sp>
          <p:nvSpPr>
            <p:cNvPr id="25" name="Rounded Rectangle 24"/>
            <p:cNvSpPr/>
            <p:nvPr/>
          </p:nvSpPr>
          <p:spPr bwMode="auto">
            <a:xfrm>
              <a:off x="4850440" y="3861822"/>
              <a:ext cx="1169106" cy="1058520"/>
            </a:xfrm>
            <a:prstGeom prst="roundRect">
              <a:avLst/>
            </a:prstGeom>
            <a:solidFill>
              <a:srgbClr val="0070C0"/>
            </a:solidFill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</a:rPr>
                <a:t>I-VECTOR</a:t>
              </a:r>
            </a:p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EXTRACTOR</a:t>
              </a:r>
            </a:p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(</a:t>
              </a:r>
              <a:r>
                <a:rPr lang="en-US" sz="1400" b="1" dirty="0" smtClean="0">
                  <a:solidFill>
                    <a:schemeClr val="bg1"/>
                  </a:solidFill>
                </a:rPr>
                <a:t>SITE 2</a:t>
              </a:r>
              <a:r>
                <a:rPr lang="en-US" sz="1400" dirty="0" smtClean="0">
                  <a:solidFill>
                    <a:schemeClr val="bg1"/>
                  </a:solidFill>
                </a:rPr>
                <a:t>)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26" name="Right Arrow 25"/>
            <p:cNvSpPr/>
            <p:nvPr/>
          </p:nvSpPr>
          <p:spPr bwMode="auto">
            <a:xfrm>
              <a:off x="3422367" y="4288549"/>
              <a:ext cx="1349930" cy="268934"/>
            </a:xfrm>
            <a:prstGeom prst="rightArrow">
              <a:avLst/>
            </a:prstGeom>
            <a:solidFill>
              <a:srgbClr val="0070C0"/>
            </a:solidFill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z="1400">
                <a:solidFill>
                  <a:schemeClr val="bg1"/>
                </a:solidFill>
              </a:endParaRPr>
            </a:p>
          </p:txBody>
        </p:sp>
        <p:sp>
          <p:nvSpPr>
            <p:cNvPr id="27" name="Rounded Rectangular Callout 26"/>
            <p:cNvSpPr/>
            <p:nvPr/>
          </p:nvSpPr>
          <p:spPr>
            <a:xfrm>
              <a:off x="2348411" y="4046823"/>
              <a:ext cx="1010894" cy="708953"/>
            </a:xfrm>
            <a:prstGeom prst="wedgeRoundRectCallout">
              <a:avLst>
                <a:gd name="adj1" fmla="val 2477"/>
                <a:gd name="adj2" fmla="val 76831"/>
                <a:gd name="adj3" fmla="val 16667"/>
              </a:avLst>
            </a:prstGeom>
            <a:solidFill>
              <a:srgbClr val="0070C0"/>
            </a:solidFill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AUDIO 2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28" name="Bent-Up Arrow 27"/>
            <p:cNvSpPr/>
            <p:nvPr/>
          </p:nvSpPr>
          <p:spPr>
            <a:xfrm>
              <a:off x="6112203" y="3861821"/>
              <a:ext cx="1549135" cy="631793"/>
            </a:xfrm>
            <a:prstGeom prst="bentUpArrow">
              <a:avLst>
                <a:gd name="adj1" fmla="val 20405"/>
                <a:gd name="adj2" fmla="val 25000"/>
                <a:gd name="adj3" fmla="val 25000"/>
              </a:avLst>
            </a:prstGeom>
            <a:solidFill>
              <a:srgbClr val="0070C0"/>
            </a:solidFill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400">
                <a:solidFill>
                  <a:schemeClr val="bg1"/>
                </a:solidFill>
              </a:endParaRPr>
            </a:p>
          </p:txBody>
        </p:sp>
        <p:sp>
          <p:nvSpPr>
            <p:cNvPr id="29" name="Right Arrow 28"/>
            <p:cNvSpPr/>
            <p:nvPr/>
          </p:nvSpPr>
          <p:spPr bwMode="auto">
            <a:xfrm>
              <a:off x="8117074" y="3305767"/>
              <a:ext cx="1349930" cy="268934"/>
            </a:xfrm>
            <a:prstGeom prst="rightArrow">
              <a:avLst/>
            </a:prstGeom>
            <a:solidFill>
              <a:srgbClr val="0070C0"/>
            </a:solidFill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z="1400">
                <a:solidFill>
                  <a:schemeClr val="bg1"/>
                </a:solidFill>
              </a:endParaRPr>
            </a:p>
          </p:txBody>
        </p:sp>
        <p:sp>
          <p:nvSpPr>
            <p:cNvPr id="30" name="Rounded Rectangle 29"/>
            <p:cNvSpPr/>
            <p:nvPr/>
          </p:nvSpPr>
          <p:spPr bwMode="auto">
            <a:xfrm>
              <a:off x="9544809" y="3080445"/>
              <a:ext cx="1167014" cy="719578"/>
            </a:xfrm>
            <a:prstGeom prst="roundRect">
              <a:avLst/>
            </a:prstGeom>
            <a:solidFill>
              <a:srgbClr val="0070C0"/>
            </a:solidFill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SCORE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6015315" y="767154"/>
              <a:ext cx="293189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600" dirty="0" smtClean="0">
                  <a:solidFill>
                    <a:srgbClr val="0070C0"/>
                  </a:solidFill>
                </a:rPr>
                <a:t>SPEAKER IDENTITY</a:t>
              </a:r>
            </a:p>
            <a:p>
              <a:pPr algn="r"/>
              <a:r>
                <a:rPr lang="en-US" sz="1600" dirty="0" smtClean="0">
                  <a:solidFill>
                    <a:srgbClr val="0070C0"/>
                  </a:solidFill>
                </a:rPr>
                <a:t>NO SPEECH CONTENT</a:t>
              </a:r>
              <a:endParaRPr lang="en-US" sz="1600" dirty="0">
                <a:solidFill>
                  <a:srgbClr val="0070C0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660418" y="767154"/>
              <a:ext cx="210243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0070C0"/>
                  </a:solidFill>
                </a:rPr>
                <a:t>SPEAKER IDENTITY </a:t>
              </a:r>
            </a:p>
            <a:p>
              <a:r>
                <a:rPr lang="en-US" sz="1600" dirty="0" smtClean="0">
                  <a:solidFill>
                    <a:srgbClr val="0070C0"/>
                  </a:solidFill>
                </a:rPr>
                <a:t>AND SPEECH CONTENT</a:t>
              </a:r>
              <a:endParaRPr lang="en-US" sz="1600" dirty="0">
                <a:solidFill>
                  <a:srgbClr val="0070C0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491917" y="2035858"/>
              <a:ext cx="107099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>
                  <a:solidFill>
                    <a:srgbClr val="0070C0"/>
                  </a:solidFill>
                </a:rPr>
                <a:t>i</a:t>
              </a:r>
              <a:r>
                <a:rPr lang="en-US" sz="1400" dirty="0" smtClean="0">
                  <a:solidFill>
                    <a:srgbClr val="0070C0"/>
                  </a:solidFill>
                </a:rPr>
                <a:t>-vector</a:t>
              </a:r>
              <a:endParaRPr lang="en-US" sz="1400" dirty="0">
                <a:solidFill>
                  <a:srgbClr val="0070C0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501851" y="4555412"/>
              <a:ext cx="107099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>
                  <a:solidFill>
                    <a:srgbClr val="0070C0"/>
                  </a:solidFill>
                </a:rPr>
                <a:t>i</a:t>
              </a:r>
              <a:r>
                <a:rPr lang="en-US" sz="1400" dirty="0" smtClean="0">
                  <a:solidFill>
                    <a:srgbClr val="0070C0"/>
                  </a:solidFill>
                </a:rPr>
                <a:t>-vector</a:t>
              </a:r>
              <a:endParaRPr lang="en-US" sz="1400" dirty="0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2474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52248" y="1876096"/>
            <a:ext cx="11792607" cy="3184635"/>
            <a:chOff x="252248" y="1876096"/>
            <a:chExt cx="11141957" cy="3184635"/>
          </a:xfrm>
        </p:grpSpPr>
        <p:cxnSp>
          <p:nvCxnSpPr>
            <p:cNvPr id="62" name="Straight Connector 61"/>
            <p:cNvCxnSpPr/>
            <p:nvPr/>
          </p:nvCxnSpPr>
          <p:spPr>
            <a:xfrm>
              <a:off x="1112717" y="2917040"/>
              <a:ext cx="10235018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ounded Rectangle 7"/>
            <p:cNvSpPr/>
            <p:nvPr/>
          </p:nvSpPr>
          <p:spPr bwMode="auto">
            <a:xfrm>
              <a:off x="1706419" y="1878539"/>
              <a:ext cx="1119744" cy="853425"/>
            </a:xfrm>
            <a:prstGeom prst="roundRect">
              <a:avLst/>
            </a:prstGeom>
            <a:solidFill>
              <a:srgbClr val="0070C0"/>
            </a:solidFill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 dirty="0" smtClean="0">
                  <a:solidFill>
                    <a:schemeClr val="bg1"/>
                  </a:solidFill>
                </a:rPr>
                <a:t>VOICE</a:t>
              </a:r>
            </a:p>
            <a:p>
              <a:pPr algn="ctr"/>
              <a:r>
                <a:rPr lang="en-US" sz="1400" b="1" dirty="0" smtClean="0">
                  <a:solidFill>
                    <a:schemeClr val="bg1"/>
                  </a:solidFill>
                </a:rPr>
                <a:t>ACTIVITY</a:t>
              </a:r>
            </a:p>
            <a:p>
              <a:pPr algn="ctr"/>
              <a:r>
                <a:rPr lang="en-US" sz="1400" b="1" dirty="0" smtClean="0">
                  <a:solidFill>
                    <a:schemeClr val="bg1"/>
                  </a:solidFill>
                </a:rPr>
                <a:t>DETECTION</a:t>
              </a:r>
              <a:endParaRPr 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9" name="Rounded Rectangle 8"/>
            <p:cNvSpPr/>
            <p:nvPr/>
          </p:nvSpPr>
          <p:spPr bwMode="auto">
            <a:xfrm>
              <a:off x="6297584" y="1882104"/>
              <a:ext cx="1248738" cy="853425"/>
            </a:xfrm>
            <a:prstGeom prst="roundRect">
              <a:avLst/>
            </a:prstGeom>
            <a:solidFill>
              <a:srgbClr val="C00000"/>
            </a:solidFill>
            <a:ln w="28575" cap="flat" cmpd="sng" algn="ctr">
              <a:solidFill>
                <a:srgbClr val="002060">
                  <a:alpha val="90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</a:rPr>
                <a:t>I-VECTOR</a:t>
              </a:r>
            </a:p>
            <a:p>
              <a:pPr algn="ctr"/>
              <a:r>
                <a:rPr lang="en-US" sz="1400" b="1" dirty="0">
                  <a:solidFill>
                    <a:schemeClr val="bg1"/>
                  </a:solidFill>
                </a:rPr>
                <a:t>EXTRACTION</a:t>
              </a:r>
            </a:p>
          </p:txBody>
        </p:sp>
        <p:sp>
          <p:nvSpPr>
            <p:cNvPr id="12" name="Rounded Rectangle 11"/>
            <p:cNvSpPr/>
            <p:nvPr/>
          </p:nvSpPr>
          <p:spPr bwMode="auto">
            <a:xfrm>
              <a:off x="7903795" y="1876096"/>
              <a:ext cx="1140202" cy="853425"/>
            </a:xfrm>
            <a:prstGeom prst="roundRect">
              <a:avLst/>
            </a:prstGeom>
            <a:solidFill>
              <a:srgbClr val="0070C0"/>
            </a:solidFill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 dirty="0" smtClean="0">
                  <a:solidFill>
                    <a:schemeClr val="bg1"/>
                  </a:solidFill>
                </a:rPr>
                <a:t>POST-</a:t>
              </a:r>
            </a:p>
            <a:p>
              <a:pPr algn="ctr"/>
              <a:r>
                <a:rPr lang="en-US" sz="1400" b="1" dirty="0" smtClean="0">
                  <a:solidFill>
                    <a:schemeClr val="bg1"/>
                  </a:solidFill>
                </a:rPr>
                <a:t>PROCESSING</a:t>
              </a:r>
              <a:endParaRPr 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3" name="Rounded Rectangle 12"/>
            <p:cNvSpPr/>
            <p:nvPr/>
          </p:nvSpPr>
          <p:spPr bwMode="auto">
            <a:xfrm>
              <a:off x="9449378" y="1876096"/>
              <a:ext cx="1246503" cy="853425"/>
            </a:xfrm>
            <a:prstGeom prst="roundRect">
              <a:avLst/>
            </a:prstGeom>
            <a:solidFill>
              <a:srgbClr val="0070C0"/>
            </a:solidFill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 dirty="0" smtClean="0">
                  <a:solidFill>
                    <a:schemeClr val="bg1"/>
                  </a:solidFill>
                </a:rPr>
                <a:t>COMPARISON</a:t>
              </a:r>
              <a:endParaRPr 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4" name="Right Arrow 13"/>
            <p:cNvSpPr/>
            <p:nvPr/>
          </p:nvSpPr>
          <p:spPr bwMode="auto">
            <a:xfrm>
              <a:off x="1399355" y="2175386"/>
              <a:ext cx="222759" cy="266861"/>
            </a:xfrm>
            <a:prstGeom prst="rightArrow">
              <a:avLst/>
            </a:prstGeom>
            <a:solidFill>
              <a:srgbClr val="0070C0"/>
            </a:solidFill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z="1400" b="1">
                <a:solidFill>
                  <a:schemeClr val="bg1"/>
                </a:solidFill>
              </a:endParaRPr>
            </a:p>
          </p:txBody>
        </p:sp>
        <p:sp>
          <p:nvSpPr>
            <p:cNvPr id="47" name="Rounded Rectangle 46"/>
            <p:cNvSpPr/>
            <p:nvPr/>
          </p:nvSpPr>
          <p:spPr bwMode="auto">
            <a:xfrm>
              <a:off x="3156341" y="1878539"/>
              <a:ext cx="1238187" cy="853425"/>
            </a:xfrm>
            <a:prstGeom prst="roundRect">
              <a:avLst/>
            </a:prstGeom>
            <a:solidFill>
              <a:srgbClr val="C00000"/>
            </a:solidFill>
            <a:ln w="28575" cap="flat" cmpd="sng" algn="ctr">
              <a:solidFill>
                <a:srgbClr val="002060">
                  <a:alpha val="90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 dirty="0" smtClean="0">
                  <a:solidFill>
                    <a:schemeClr val="bg1"/>
                  </a:solidFill>
                </a:rPr>
                <a:t>FEATURE</a:t>
              </a:r>
            </a:p>
            <a:p>
              <a:pPr algn="ctr"/>
              <a:r>
                <a:rPr lang="en-US" sz="1400" b="1" dirty="0" smtClean="0">
                  <a:solidFill>
                    <a:schemeClr val="bg1"/>
                  </a:solidFill>
                </a:rPr>
                <a:t>EXTRACTION</a:t>
              </a:r>
              <a:endParaRPr 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48" name="Right Arrow 47"/>
            <p:cNvSpPr/>
            <p:nvPr/>
          </p:nvSpPr>
          <p:spPr bwMode="auto">
            <a:xfrm>
              <a:off x="4445486" y="2175386"/>
              <a:ext cx="222759" cy="266861"/>
            </a:xfrm>
            <a:prstGeom prst="rightArrow">
              <a:avLst/>
            </a:prstGeom>
            <a:solidFill>
              <a:srgbClr val="C00000"/>
            </a:solidFill>
            <a:ln w="28575" cap="flat" cmpd="sng" algn="ctr">
              <a:solidFill>
                <a:srgbClr val="002060">
                  <a:alpha val="90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400" b="1">
                <a:solidFill>
                  <a:schemeClr val="bg1"/>
                </a:solidFill>
              </a:endParaRPr>
            </a:p>
          </p:txBody>
        </p:sp>
        <p:sp>
          <p:nvSpPr>
            <p:cNvPr id="49" name="Rounded Rectangle 48"/>
            <p:cNvSpPr/>
            <p:nvPr/>
          </p:nvSpPr>
          <p:spPr bwMode="auto">
            <a:xfrm>
              <a:off x="4701924" y="1882104"/>
              <a:ext cx="1238187" cy="853425"/>
            </a:xfrm>
            <a:prstGeom prst="roundRect">
              <a:avLst/>
            </a:prstGeom>
            <a:solidFill>
              <a:srgbClr val="C00000"/>
            </a:solidFill>
            <a:ln w="28575" cap="flat" cmpd="sng" algn="ctr">
              <a:solidFill>
                <a:srgbClr val="002060">
                  <a:alpha val="90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 dirty="0" smtClean="0">
                  <a:solidFill>
                    <a:schemeClr val="bg1"/>
                  </a:solidFill>
                </a:rPr>
                <a:t>COLLECTION</a:t>
              </a:r>
            </a:p>
            <a:p>
              <a:pPr algn="ctr"/>
              <a:r>
                <a:rPr lang="en-US" sz="1400" b="1" dirty="0" smtClean="0">
                  <a:solidFill>
                    <a:schemeClr val="bg1"/>
                  </a:solidFill>
                </a:rPr>
                <a:t>OF</a:t>
              </a:r>
            </a:p>
            <a:p>
              <a:pPr algn="ctr"/>
              <a:r>
                <a:rPr lang="en-US" sz="1400" b="1" dirty="0" smtClean="0">
                  <a:solidFill>
                    <a:schemeClr val="bg1"/>
                  </a:solidFill>
                </a:rPr>
                <a:t>STATISTICS</a:t>
              </a:r>
            </a:p>
          </p:txBody>
        </p:sp>
        <p:sp>
          <p:nvSpPr>
            <p:cNvPr id="50" name="Right Arrow 49"/>
            <p:cNvSpPr/>
            <p:nvPr/>
          </p:nvSpPr>
          <p:spPr bwMode="auto">
            <a:xfrm>
              <a:off x="6007467" y="2175386"/>
              <a:ext cx="222759" cy="266861"/>
            </a:xfrm>
            <a:prstGeom prst="rightArrow">
              <a:avLst/>
            </a:prstGeom>
            <a:solidFill>
              <a:srgbClr val="C00000"/>
            </a:solidFill>
            <a:ln w="28575" cap="flat" cmpd="sng" algn="ctr">
              <a:solidFill>
                <a:srgbClr val="002060">
                  <a:alpha val="90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400" b="1">
                <a:solidFill>
                  <a:schemeClr val="bg1"/>
                </a:solidFill>
              </a:endParaRPr>
            </a:p>
          </p:txBody>
        </p:sp>
        <p:sp>
          <p:nvSpPr>
            <p:cNvPr id="51" name="Right Arrow 50"/>
            <p:cNvSpPr/>
            <p:nvPr/>
          </p:nvSpPr>
          <p:spPr bwMode="auto">
            <a:xfrm>
              <a:off x="7581881" y="2175386"/>
              <a:ext cx="222759" cy="266861"/>
            </a:xfrm>
            <a:prstGeom prst="rightArrow">
              <a:avLst/>
            </a:prstGeom>
            <a:solidFill>
              <a:srgbClr val="C00000"/>
            </a:solidFill>
            <a:ln w="28575" cap="flat" cmpd="sng" algn="ctr">
              <a:solidFill>
                <a:srgbClr val="002060">
                  <a:alpha val="90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400" b="1">
                <a:solidFill>
                  <a:schemeClr val="bg1"/>
                </a:solidFill>
              </a:endParaRPr>
            </a:p>
          </p:txBody>
        </p:sp>
        <p:sp>
          <p:nvSpPr>
            <p:cNvPr id="52" name="Right Arrow 51"/>
            <p:cNvSpPr/>
            <p:nvPr/>
          </p:nvSpPr>
          <p:spPr bwMode="auto">
            <a:xfrm>
              <a:off x="2884006" y="2175386"/>
              <a:ext cx="222759" cy="266861"/>
            </a:xfrm>
            <a:prstGeom prst="rightArrow">
              <a:avLst/>
            </a:prstGeom>
            <a:solidFill>
              <a:srgbClr val="0070C0"/>
            </a:solidFill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z="1400" b="1">
                <a:solidFill>
                  <a:schemeClr val="bg1"/>
                </a:solidFill>
              </a:endParaRPr>
            </a:p>
          </p:txBody>
        </p:sp>
        <p:sp>
          <p:nvSpPr>
            <p:cNvPr id="53" name="Rounded Rectangle 52"/>
            <p:cNvSpPr/>
            <p:nvPr/>
          </p:nvSpPr>
          <p:spPr bwMode="auto">
            <a:xfrm>
              <a:off x="6297584" y="3222116"/>
              <a:ext cx="1248738" cy="853425"/>
            </a:xfrm>
            <a:prstGeom prst="roundRect">
              <a:avLst>
                <a:gd name="adj" fmla="val 50000"/>
              </a:avLst>
            </a:prstGeom>
            <a:solidFill>
              <a:srgbClr val="C00000"/>
            </a:solidFill>
            <a:ln w="28575" cap="flat" cmpd="sng" algn="ctr">
              <a:solidFill>
                <a:srgbClr val="002060">
                  <a:alpha val="90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 dirty="0" smtClean="0">
                  <a:solidFill>
                    <a:schemeClr val="bg1"/>
                  </a:solidFill>
                </a:rPr>
                <a:t>T</a:t>
              </a:r>
            </a:p>
            <a:p>
              <a:pPr algn="ctr"/>
              <a:r>
                <a:rPr lang="en-US" sz="1400" b="1" dirty="0" smtClean="0">
                  <a:solidFill>
                    <a:schemeClr val="bg1"/>
                  </a:solidFill>
                </a:rPr>
                <a:t>MATRIX</a:t>
              </a:r>
              <a:endParaRPr 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54" name="Rounded Rectangle 53"/>
            <p:cNvSpPr/>
            <p:nvPr/>
          </p:nvSpPr>
          <p:spPr bwMode="auto">
            <a:xfrm>
              <a:off x="4701924" y="3222116"/>
              <a:ext cx="1238187" cy="853425"/>
            </a:xfrm>
            <a:prstGeom prst="roundRect">
              <a:avLst>
                <a:gd name="adj" fmla="val 50000"/>
              </a:avLst>
            </a:prstGeom>
            <a:solidFill>
              <a:srgbClr val="C00000"/>
            </a:solidFill>
            <a:ln w="28575" cap="flat" cmpd="sng" algn="ctr">
              <a:solidFill>
                <a:srgbClr val="002060">
                  <a:alpha val="90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 dirty="0" smtClean="0">
                  <a:solidFill>
                    <a:schemeClr val="bg1"/>
                  </a:solidFill>
                </a:rPr>
                <a:t>GMM</a:t>
              </a:r>
            </a:p>
            <a:p>
              <a:pPr algn="ctr"/>
              <a:r>
                <a:rPr lang="en-US" sz="1400" b="1" dirty="0" smtClean="0">
                  <a:solidFill>
                    <a:schemeClr val="bg1"/>
                  </a:solidFill>
                </a:rPr>
                <a:t>UBM</a:t>
              </a:r>
              <a:endParaRPr 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55" name="Right Arrow 54"/>
            <p:cNvSpPr/>
            <p:nvPr/>
          </p:nvSpPr>
          <p:spPr bwMode="auto">
            <a:xfrm rot="16200000">
              <a:off x="5197344" y="2858657"/>
              <a:ext cx="247347" cy="240334"/>
            </a:xfrm>
            <a:prstGeom prst="rightArrow">
              <a:avLst/>
            </a:prstGeom>
            <a:solidFill>
              <a:srgbClr val="C00000"/>
            </a:solidFill>
            <a:ln w="28575" cap="flat" cmpd="sng" algn="ctr">
              <a:solidFill>
                <a:srgbClr val="002060">
                  <a:alpha val="90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400" b="1">
                <a:solidFill>
                  <a:schemeClr val="bg1"/>
                </a:solidFill>
              </a:endParaRPr>
            </a:p>
          </p:txBody>
        </p:sp>
        <p:sp>
          <p:nvSpPr>
            <p:cNvPr id="56" name="Right Arrow 55"/>
            <p:cNvSpPr/>
            <p:nvPr/>
          </p:nvSpPr>
          <p:spPr bwMode="auto">
            <a:xfrm rot="16200000">
              <a:off x="6798279" y="2858657"/>
              <a:ext cx="247347" cy="240334"/>
            </a:xfrm>
            <a:prstGeom prst="rightArrow">
              <a:avLst/>
            </a:prstGeom>
            <a:solidFill>
              <a:srgbClr val="C00000"/>
            </a:solidFill>
            <a:ln w="28575" cap="flat" cmpd="sng" algn="ctr">
              <a:solidFill>
                <a:srgbClr val="002060">
                  <a:alpha val="90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400" b="1">
                <a:solidFill>
                  <a:schemeClr val="bg1"/>
                </a:solidFill>
              </a:endParaRPr>
            </a:p>
          </p:txBody>
        </p:sp>
        <p:sp>
          <p:nvSpPr>
            <p:cNvPr id="57" name="Right Arrow 56"/>
            <p:cNvSpPr/>
            <p:nvPr/>
          </p:nvSpPr>
          <p:spPr bwMode="auto">
            <a:xfrm>
              <a:off x="9143153" y="2175386"/>
              <a:ext cx="222759" cy="266861"/>
            </a:xfrm>
            <a:prstGeom prst="rightArrow">
              <a:avLst/>
            </a:prstGeom>
            <a:solidFill>
              <a:srgbClr val="0070C0"/>
            </a:solidFill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z="1400" b="1">
                <a:solidFill>
                  <a:schemeClr val="bg1"/>
                </a:solidFill>
              </a:endParaRPr>
            </a:p>
          </p:txBody>
        </p:sp>
        <p:sp>
          <p:nvSpPr>
            <p:cNvPr id="59" name="Rounded Rectangular Callout 58"/>
            <p:cNvSpPr/>
            <p:nvPr/>
          </p:nvSpPr>
          <p:spPr>
            <a:xfrm>
              <a:off x="252248" y="1888697"/>
              <a:ext cx="1079749" cy="840824"/>
            </a:xfrm>
            <a:prstGeom prst="wedgeRoundRectCallout">
              <a:avLst>
                <a:gd name="adj1" fmla="val 2477"/>
                <a:gd name="adj2" fmla="val 76831"/>
                <a:gd name="adj3" fmla="val 16667"/>
              </a:avLst>
            </a:prstGeom>
            <a:solidFill>
              <a:srgbClr val="0070C0"/>
            </a:solidFill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 dirty="0" smtClean="0">
                  <a:solidFill>
                    <a:schemeClr val="bg1"/>
                  </a:solidFill>
                </a:rPr>
                <a:t>AUDIO</a:t>
              </a:r>
              <a:endParaRPr 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10151102" y="2668206"/>
              <a:ext cx="1243100" cy="5475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rgbClr val="0070C0"/>
                  </a:solidFill>
                </a:rPr>
                <a:t>ALGORITHMS</a:t>
              </a:r>
              <a:endParaRPr lang="en-US" sz="1200" b="1" dirty="0">
                <a:solidFill>
                  <a:srgbClr val="0070C0"/>
                </a:solidFill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10151105" y="2980963"/>
              <a:ext cx="1243100" cy="5475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rgbClr val="0070C0"/>
                  </a:solidFill>
                </a:rPr>
                <a:t>PARAMETERS</a:t>
              </a:r>
              <a:endParaRPr lang="en-US" sz="1200" b="1" dirty="0">
                <a:solidFill>
                  <a:srgbClr val="0070C0"/>
                </a:solidFill>
              </a:endParaRPr>
            </a:p>
          </p:txBody>
        </p:sp>
        <p:sp>
          <p:nvSpPr>
            <p:cNvPr id="67" name="Rounded Rectangle 66"/>
            <p:cNvSpPr/>
            <p:nvPr/>
          </p:nvSpPr>
          <p:spPr bwMode="auto">
            <a:xfrm>
              <a:off x="8566782" y="4103327"/>
              <a:ext cx="1598261" cy="408990"/>
            </a:xfrm>
            <a:prstGeom prst="roundRect">
              <a:avLst>
                <a:gd name="adj" fmla="val 0"/>
              </a:avLst>
            </a:prstGeom>
            <a:solidFill>
              <a:srgbClr val="C00000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STANDARDIZED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68" name="Rounded Rectangle 67"/>
            <p:cNvSpPr/>
            <p:nvPr/>
          </p:nvSpPr>
          <p:spPr bwMode="auto">
            <a:xfrm>
              <a:off x="8566782" y="4651741"/>
              <a:ext cx="1598261" cy="408990"/>
            </a:xfrm>
            <a:prstGeom prst="roundRect">
              <a:avLst>
                <a:gd name="adj" fmla="val 0"/>
              </a:avLst>
            </a:prstGeom>
            <a:solidFill>
              <a:srgbClr val="0070C0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NOT </a:t>
              </a:r>
              <a:r>
                <a:rPr lang="en-US" sz="1200" b="1" dirty="0">
                  <a:solidFill>
                    <a:schemeClr val="bg1"/>
                  </a:solidFill>
                </a:rPr>
                <a:t>STANDARDIZED</a:t>
              </a:r>
            </a:p>
          </p:txBody>
        </p:sp>
      </p:grp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431800" y="-100013"/>
            <a:ext cx="9696451" cy="720726"/>
          </a:xfrm>
        </p:spPr>
        <p:txBody>
          <a:bodyPr/>
          <a:lstStyle/>
          <a:p>
            <a:r>
              <a:rPr lang="en-US" dirty="0" smtClean="0"/>
              <a:t>Standardization objectives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52248" y="4512317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Acoustic feature extraction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i</a:t>
            </a:r>
            <a:r>
              <a:rPr lang="en-US" dirty="0"/>
              <a:t>-vector extraction algorithm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i</a:t>
            </a:r>
            <a:r>
              <a:rPr lang="en-US" dirty="0"/>
              <a:t>-vector extraction parameters </a:t>
            </a:r>
            <a:r>
              <a:rPr lang="en-US" dirty="0" smtClean="0"/>
              <a:t>(GMM parameters, </a:t>
            </a:r>
            <a:r>
              <a:rPr lang="en-US" dirty="0" err="1"/>
              <a:t>i</a:t>
            </a:r>
            <a:r>
              <a:rPr lang="en-US" dirty="0"/>
              <a:t>-vector extractor parameters)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data exchange </a:t>
            </a:r>
            <a:r>
              <a:rPr lang="en-US" dirty="0" smtClean="0"/>
              <a:t>formats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(tuned for telephone speech)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68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Extraction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801" y="1245476"/>
            <a:ext cx="11521017" cy="4850524"/>
          </a:xfrm>
        </p:spPr>
        <p:txBody>
          <a:bodyPr/>
          <a:lstStyle/>
          <a:p>
            <a:r>
              <a:rPr lang="en-US" dirty="0" smtClean="0"/>
              <a:t>Pre-emphasis</a:t>
            </a:r>
          </a:p>
          <a:p>
            <a:r>
              <a:rPr lang="en-US" dirty="0" smtClean="0"/>
              <a:t>25ms windowing with 10ms shift</a:t>
            </a:r>
          </a:p>
          <a:p>
            <a:r>
              <a:rPr lang="en-US" dirty="0" smtClean="0"/>
              <a:t>Hamming window</a:t>
            </a:r>
          </a:p>
          <a:p>
            <a:r>
              <a:rPr lang="en-US" dirty="0" smtClean="0"/>
              <a:t>24 Mel filter-banks in the range of 125 – 3800 Hz</a:t>
            </a:r>
          </a:p>
          <a:p>
            <a:r>
              <a:rPr lang="en-US" dirty="0" smtClean="0"/>
              <a:t>19-dimensional MFCC coefficients + C</a:t>
            </a:r>
            <a:r>
              <a:rPr lang="en-US" baseline="-25000" dirty="0" smtClean="0"/>
              <a:t>0</a:t>
            </a:r>
          </a:p>
          <a:p>
            <a:r>
              <a:rPr lang="en-US" dirty="0" smtClean="0"/>
              <a:t>Delta + Double-delta </a:t>
            </a:r>
          </a:p>
          <a:p>
            <a:r>
              <a:rPr lang="en-US" dirty="0" smtClean="0"/>
              <a:t>Short-time </a:t>
            </a:r>
            <a:r>
              <a:rPr lang="en-US" dirty="0" err="1" smtClean="0"/>
              <a:t>Cepstral</a:t>
            </a:r>
            <a:r>
              <a:rPr lang="en-US" dirty="0" smtClean="0"/>
              <a:t> Mean and Variance Normalization</a:t>
            </a:r>
          </a:p>
          <a:p>
            <a:pPr lvl="1"/>
            <a:r>
              <a:rPr lang="en-US" dirty="0" smtClean="0"/>
              <a:t>Over 3 second window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9698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Universal Background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801" y="1198179"/>
            <a:ext cx="11521017" cy="4897821"/>
          </a:xfrm>
        </p:spPr>
        <p:txBody>
          <a:bodyPr/>
          <a:lstStyle/>
          <a:p>
            <a:r>
              <a:rPr lang="en-US" dirty="0" smtClean="0"/>
              <a:t>2048 Gaussian mixture components</a:t>
            </a:r>
          </a:p>
          <a:p>
            <a:r>
              <a:rPr lang="en-US" dirty="0" smtClean="0"/>
              <a:t>Diagonal </a:t>
            </a:r>
            <a:r>
              <a:rPr lang="en-US" dirty="0" err="1" smtClean="0"/>
              <a:t>covariances</a:t>
            </a:r>
            <a:endParaRPr lang="en-US" dirty="0" smtClean="0"/>
          </a:p>
          <a:p>
            <a:r>
              <a:rPr lang="en-US" dirty="0" smtClean="0"/>
              <a:t>Trained on 1156 hours of the NIST SRE 2004-2008 data (gender independent)</a:t>
            </a:r>
          </a:p>
          <a:p>
            <a:r>
              <a:rPr lang="en-US" dirty="0" smtClean="0"/>
              <a:t>Trained using gradual Gaussian splitting with 10 EM steps in each split</a:t>
            </a:r>
          </a:p>
          <a:p>
            <a:r>
              <a:rPr lang="en-US" dirty="0" smtClean="0"/>
              <a:t>The UBM is used to extract the sufficient statistics for the </a:t>
            </a:r>
            <a:r>
              <a:rPr lang="en-US" dirty="0" err="1" smtClean="0"/>
              <a:t>i</a:t>
            </a:r>
            <a:r>
              <a:rPr lang="en-US" dirty="0" smtClean="0"/>
              <a:t>-vector extractor and to normalize (whiten) these statistics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487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</a:t>
            </a:r>
            <a:r>
              <a:rPr lang="en-US" dirty="0" smtClean="0"/>
              <a:t>-vector extractor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Trained on the same data as UBM + Switchboard 2 (phases 2 and 3) + Fisher English (phases 1 and 2)</a:t>
            </a:r>
          </a:p>
          <a:p>
            <a:r>
              <a:rPr lang="en-US" dirty="0" smtClean="0"/>
              <a:t>600 dimensional</a:t>
            </a:r>
          </a:p>
          <a:p>
            <a:r>
              <a:rPr lang="en-US" dirty="0" smtClean="0"/>
              <a:t>10 iterations of EM and MD steps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02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implementation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1835487" y="1305104"/>
            <a:ext cx="1209438" cy="875485"/>
          </a:xfrm>
          <a:prstGeom prst="roundRect">
            <a:avLst/>
          </a:prstGeom>
          <a:solidFill>
            <a:srgbClr val="0070C0"/>
          </a:solidFill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Feature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chemeClr val="bg1"/>
                </a:solidFill>
              </a:rPr>
              <a:t>extraction</a:t>
            </a:r>
            <a:endParaRPr kumimoji="0" lang="en-US" sz="1600" b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3417059" y="1305104"/>
            <a:ext cx="1209438" cy="875485"/>
          </a:xfrm>
          <a:prstGeom prst="roundRect">
            <a:avLst/>
          </a:prstGeom>
          <a:solidFill>
            <a:srgbClr val="0070C0"/>
          </a:solidFill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b="1" dirty="0" err="1">
                <a:solidFill>
                  <a:schemeClr val="bg1"/>
                </a:solidFill>
              </a:rPr>
              <a:t>i</a:t>
            </a:r>
            <a:r>
              <a:rPr lang="en-US" sz="1600" b="1" dirty="0">
                <a:solidFill>
                  <a:schemeClr val="bg1"/>
                </a:solidFill>
              </a:rPr>
              <a:t>-vector</a:t>
            </a:r>
          </a:p>
          <a:p>
            <a:pPr algn="ctr"/>
            <a:r>
              <a:rPr lang="en-US" sz="1600" b="1" dirty="0">
                <a:solidFill>
                  <a:schemeClr val="bg1"/>
                </a:solidFill>
              </a:rPr>
              <a:t>extraction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4998630" y="1305104"/>
            <a:ext cx="1209438" cy="875485"/>
          </a:xfrm>
          <a:prstGeom prst="roundRect">
            <a:avLst/>
          </a:prstGeom>
          <a:solidFill>
            <a:srgbClr val="0070C0"/>
          </a:solidFill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Dimension</a:t>
            </a:r>
          </a:p>
          <a:p>
            <a:pPr algn="ctr"/>
            <a:r>
              <a:rPr lang="en-US" sz="1600" b="1" dirty="0">
                <a:solidFill>
                  <a:schemeClr val="bg1"/>
                </a:solidFill>
              </a:rPr>
              <a:t>reduction</a:t>
            </a:r>
          </a:p>
        </p:txBody>
      </p:sp>
      <p:sp>
        <p:nvSpPr>
          <p:cNvPr id="10" name="Rounded Rectangle 9"/>
          <p:cNvSpPr/>
          <p:nvPr/>
        </p:nvSpPr>
        <p:spPr bwMode="auto">
          <a:xfrm>
            <a:off x="8060650" y="1305104"/>
            <a:ext cx="1116403" cy="875485"/>
          </a:xfrm>
          <a:prstGeom prst="roundRect">
            <a:avLst/>
          </a:prstGeom>
          <a:solidFill>
            <a:srgbClr val="0070C0"/>
          </a:solidFill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Length</a:t>
            </a:r>
          </a:p>
          <a:p>
            <a:pPr algn="ctr"/>
            <a:r>
              <a:rPr lang="en-US" sz="1600" b="1" dirty="0">
                <a:solidFill>
                  <a:schemeClr val="bg1"/>
                </a:solidFill>
              </a:rPr>
              <a:t>norm</a:t>
            </a:r>
          </a:p>
        </p:txBody>
      </p:sp>
      <p:sp>
        <p:nvSpPr>
          <p:cNvPr id="11" name="Rounded Rectangle 10"/>
          <p:cNvSpPr/>
          <p:nvPr/>
        </p:nvSpPr>
        <p:spPr bwMode="auto">
          <a:xfrm>
            <a:off x="6580202" y="1305104"/>
            <a:ext cx="1116403" cy="875485"/>
          </a:xfrm>
          <a:prstGeom prst="roundRect">
            <a:avLst/>
          </a:prstGeom>
          <a:solidFill>
            <a:srgbClr val="0070C0"/>
          </a:solidFill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Mean/</a:t>
            </a:r>
            <a:r>
              <a:rPr lang="en-US" sz="1600" b="1" dirty="0" err="1">
                <a:solidFill>
                  <a:schemeClr val="bg1"/>
                </a:solidFill>
              </a:rPr>
              <a:t>var</a:t>
            </a:r>
            <a:endParaRPr lang="en-US" sz="1600" b="1" dirty="0">
              <a:solidFill>
                <a:schemeClr val="bg1"/>
              </a:solidFill>
            </a:endParaRPr>
          </a:p>
          <a:p>
            <a:pPr algn="ctr"/>
            <a:r>
              <a:rPr lang="en-US" sz="1600" b="1" dirty="0">
                <a:solidFill>
                  <a:schemeClr val="bg1"/>
                </a:solidFill>
              </a:rPr>
              <a:t>norm</a:t>
            </a:r>
          </a:p>
        </p:txBody>
      </p:sp>
      <p:sp>
        <p:nvSpPr>
          <p:cNvPr id="12" name="Rounded Rectangle 11"/>
          <p:cNvSpPr/>
          <p:nvPr/>
        </p:nvSpPr>
        <p:spPr bwMode="auto">
          <a:xfrm>
            <a:off x="8926182" y="2706633"/>
            <a:ext cx="1116403" cy="875485"/>
          </a:xfrm>
          <a:prstGeom prst="roundRect">
            <a:avLst/>
          </a:prstGeom>
          <a:solidFill>
            <a:srgbClr val="0070C0"/>
          </a:solidFill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PLDA</a:t>
            </a:r>
          </a:p>
          <a:p>
            <a:pPr algn="ctr"/>
            <a:r>
              <a:rPr lang="en-US" sz="1600" b="1" dirty="0">
                <a:solidFill>
                  <a:schemeClr val="bg1"/>
                </a:solidFill>
              </a:rPr>
              <a:t>scoring</a:t>
            </a:r>
          </a:p>
        </p:txBody>
      </p:sp>
      <p:sp>
        <p:nvSpPr>
          <p:cNvPr id="13" name="Right Arrow 12"/>
          <p:cNvSpPr/>
          <p:nvPr/>
        </p:nvSpPr>
        <p:spPr bwMode="auto">
          <a:xfrm>
            <a:off x="1556386" y="1563397"/>
            <a:ext cx="271011" cy="358895"/>
          </a:xfrm>
          <a:prstGeom prst="rightArrow">
            <a:avLst/>
          </a:prstGeom>
          <a:solidFill>
            <a:srgbClr val="0070C0"/>
          </a:solidFill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 bwMode="auto">
          <a:xfrm>
            <a:off x="4626495" y="1563399"/>
            <a:ext cx="360000" cy="358895"/>
          </a:xfrm>
          <a:prstGeom prst="rightArrow">
            <a:avLst/>
          </a:prstGeom>
          <a:solidFill>
            <a:srgbClr val="0070C0"/>
          </a:solidFill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15" name="Right Arrow 14"/>
          <p:cNvSpPr/>
          <p:nvPr/>
        </p:nvSpPr>
        <p:spPr bwMode="auto">
          <a:xfrm>
            <a:off x="6208067" y="1579710"/>
            <a:ext cx="360000" cy="358895"/>
          </a:xfrm>
          <a:prstGeom prst="rightArrow">
            <a:avLst/>
          </a:prstGeom>
          <a:solidFill>
            <a:srgbClr val="0070C0"/>
          </a:solidFill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16" name="Right Arrow 15"/>
          <p:cNvSpPr/>
          <p:nvPr/>
        </p:nvSpPr>
        <p:spPr bwMode="auto">
          <a:xfrm>
            <a:off x="7696605" y="1563396"/>
            <a:ext cx="360000" cy="358895"/>
          </a:xfrm>
          <a:prstGeom prst="rightArrow">
            <a:avLst/>
          </a:prstGeom>
          <a:solidFill>
            <a:srgbClr val="0070C0"/>
          </a:solidFill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17" name="Bent-Up Arrow 16"/>
          <p:cNvSpPr/>
          <p:nvPr/>
        </p:nvSpPr>
        <p:spPr bwMode="auto">
          <a:xfrm flipV="1">
            <a:off x="9177053" y="1628639"/>
            <a:ext cx="473258" cy="1072296"/>
          </a:xfrm>
          <a:prstGeom prst="bentUpArrow">
            <a:avLst>
              <a:gd name="adj1" fmla="val 26709"/>
              <a:gd name="adj2" fmla="val 25000"/>
              <a:gd name="adj3" fmla="val 25000"/>
            </a:avLst>
          </a:prstGeom>
          <a:solidFill>
            <a:srgbClr val="0070C0"/>
          </a:solidFill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 bwMode="auto">
          <a:xfrm>
            <a:off x="1835487" y="4148684"/>
            <a:ext cx="1209438" cy="875485"/>
          </a:xfrm>
          <a:prstGeom prst="roundRect">
            <a:avLst/>
          </a:prstGeom>
          <a:solidFill>
            <a:srgbClr val="0070C0"/>
          </a:solidFill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Feature</a:t>
            </a:r>
            <a:endParaRPr lang="en-US" sz="1600" b="1" dirty="0">
              <a:solidFill>
                <a:schemeClr val="bg1"/>
              </a:solidFill>
            </a:endParaRPr>
          </a:p>
          <a:p>
            <a:pPr algn="ctr"/>
            <a:r>
              <a:rPr lang="en-US" sz="1600" b="1" dirty="0">
                <a:solidFill>
                  <a:schemeClr val="bg1"/>
                </a:solidFill>
              </a:rPr>
              <a:t>extraction</a:t>
            </a:r>
          </a:p>
        </p:txBody>
      </p:sp>
      <p:sp>
        <p:nvSpPr>
          <p:cNvPr id="19" name="Rounded Rectangle 18"/>
          <p:cNvSpPr/>
          <p:nvPr/>
        </p:nvSpPr>
        <p:spPr bwMode="auto">
          <a:xfrm>
            <a:off x="3417059" y="4148684"/>
            <a:ext cx="1209438" cy="875485"/>
          </a:xfrm>
          <a:prstGeom prst="roundRect">
            <a:avLst/>
          </a:prstGeom>
          <a:solidFill>
            <a:srgbClr val="0070C0"/>
          </a:solidFill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b="1" dirty="0" err="1">
                <a:solidFill>
                  <a:schemeClr val="bg1"/>
                </a:solidFill>
              </a:rPr>
              <a:t>i</a:t>
            </a:r>
            <a:r>
              <a:rPr lang="en-US" sz="1600" b="1" dirty="0">
                <a:solidFill>
                  <a:schemeClr val="bg1"/>
                </a:solidFill>
              </a:rPr>
              <a:t>-vector</a:t>
            </a:r>
          </a:p>
          <a:p>
            <a:pPr algn="ctr"/>
            <a:r>
              <a:rPr lang="en-US" sz="1600" b="1" dirty="0">
                <a:solidFill>
                  <a:schemeClr val="bg1"/>
                </a:solidFill>
              </a:rPr>
              <a:t>extraction</a:t>
            </a:r>
          </a:p>
        </p:txBody>
      </p:sp>
      <p:sp>
        <p:nvSpPr>
          <p:cNvPr id="20" name="Rounded Rectangle 19"/>
          <p:cNvSpPr/>
          <p:nvPr/>
        </p:nvSpPr>
        <p:spPr bwMode="auto">
          <a:xfrm>
            <a:off x="4998630" y="4148684"/>
            <a:ext cx="1209438" cy="875485"/>
          </a:xfrm>
          <a:prstGeom prst="roundRect">
            <a:avLst/>
          </a:prstGeom>
          <a:solidFill>
            <a:srgbClr val="0070C0"/>
          </a:solidFill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Dimension</a:t>
            </a:r>
          </a:p>
          <a:p>
            <a:pPr algn="ctr"/>
            <a:r>
              <a:rPr lang="en-US" sz="1600" b="1" dirty="0">
                <a:solidFill>
                  <a:schemeClr val="bg1"/>
                </a:solidFill>
              </a:rPr>
              <a:t>reduction</a:t>
            </a:r>
          </a:p>
        </p:txBody>
      </p:sp>
      <p:sp>
        <p:nvSpPr>
          <p:cNvPr id="21" name="Rounded Rectangle 20"/>
          <p:cNvSpPr/>
          <p:nvPr/>
        </p:nvSpPr>
        <p:spPr bwMode="auto">
          <a:xfrm>
            <a:off x="8060650" y="4148684"/>
            <a:ext cx="1116403" cy="875485"/>
          </a:xfrm>
          <a:prstGeom prst="roundRect">
            <a:avLst/>
          </a:prstGeom>
          <a:solidFill>
            <a:srgbClr val="0070C0"/>
          </a:solidFill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Length</a:t>
            </a:r>
          </a:p>
          <a:p>
            <a:pPr algn="ctr"/>
            <a:r>
              <a:rPr lang="en-US" sz="1600" b="1" dirty="0">
                <a:solidFill>
                  <a:schemeClr val="bg1"/>
                </a:solidFill>
              </a:rPr>
              <a:t>norm</a:t>
            </a:r>
          </a:p>
        </p:txBody>
      </p:sp>
      <p:sp>
        <p:nvSpPr>
          <p:cNvPr id="22" name="Rounded Rectangle 21"/>
          <p:cNvSpPr/>
          <p:nvPr/>
        </p:nvSpPr>
        <p:spPr bwMode="auto">
          <a:xfrm>
            <a:off x="6580202" y="4148684"/>
            <a:ext cx="1116403" cy="875485"/>
          </a:xfrm>
          <a:prstGeom prst="roundRect">
            <a:avLst/>
          </a:prstGeom>
          <a:solidFill>
            <a:srgbClr val="0070C0"/>
          </a:solidFill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Mean/</a:t>
            </a:r>
            <a:r>
              <a:rPr lang="en-US" sz="1600" b="1" dirty="0" err="1">
                <a:solidFill>
                  <a:schemeClr val="bg1"/>
                </a:solidFill>
              </a:rPr>
              <a:t>var</a:t>
            </a:r>
            <a:endParaRPr lang="en-US" sz="1600" b="1" dirty="0">
              <a:solidFill>
                <a:schemeClr val="bg1"/>
              </a:solidFill>
            </a:endParaRPr>
          </a:p>
          <a:p>
            <a:pPr algn="ctr"/>
            <a:r>
              <a:rPr lang="en-US" sz="1600" b="1" dirty="0">
                <a:solidFill>
                  <a:schemeClr val="bg1"/>
                </a:solidFill>
              </a:rPr>
              <a:t>norm</a:t>
            </a:r>
          </a:p>
        </p:txBody>
      </p:sp>
      <p:sp>
        <p:nvSpPr>
          <p:cNvPr id="23" name="Right Arrow 22"/>
          <p:cNvSpPr/>
          <p:nvPr/>
        </p:nvSpPr>
        <p:spPr bwMode="auto">
          <a:xfrm>
            <a:off x="1556386" y="4406977"/>
            <a:ext cx="271011" cy="358895"/>
          </a:xfrm>
          <a:prstGeom prst="rightArrow">
            <a:avLst/>
          </a:prstGeom>
          <a:solidFill>
            <a:srgbClr val="0070C0"/>
          </a:solidFill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24" name="Right Arrow 23"/>
          <p:cNvSpPr/>
          <p:nvPr/>
        </p:nvSpPr>
        <p:spPr bwMode="auto">
          <a:xfrm>
            <a:off x="4626495" y="4406979"/>
            <a:ext cx="360000" cy="358895"/>
          </a:xfrm>
          <a:prstGeom prst="rightArrow">
            <a:avLst/>
          </a:prstGeom>
          <a:solidFill>
            <a:srgbClr val="0070C0"/>
          </a:solidFill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25" name="Right Arrow 24"/>
          <p:cNvSpPr/>
          <p:nvPr/>
        </p:nvSpPr>
        <p:spPr bwMode="auto">
          <a:xfrm>
            <a:off x="6208067" y="4423290"/>
            <a:ext cx="360000" cy="358895"/>
          </a:xfrm>
          <a:prstGeom prst="rightArrow">
            <a:avLst/>
          </a:prstGeom>
          <a:solidFill>
            <a:srgbClr val="0070C0"/>
          </a:solidFill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26" name="Right Arrow 25"/>
          <p:cNvSpPr/>
          <p:nvPr/>
        </p:nvSpPr>
        <p:spPr bwMode="auto">
          <a:xfrm>
            <a:off x="7696605" y="4406976"/>
            <a:ext cx="360000" cy="358895"/>
          </a:xfrm>
          <a:prstGeom prst="rightArrow">
            <a:avLst/>
          </a:prstGeom>
          <a:solidFill>
            <a:srgbClr val="0070C0"/>
          </a:solidFill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27" name="Bent-Up Arrow 26"/>
          <p:cNvSpPr/>
          <p:nvPr/>
        </p:nvSpPr>
        <p:spPr bwMode="auto">
          <a:xfrm>
            <a:off x="9177053" y="3582117"/>
            <a:ext cx="473258" cy="1072293"/>
          </a:xfrm>
          <a:prstGeom prst="bentUpArrow">
            <a:avLst>
              <a:gd name="adj1" fmla="val 26709"/>
              <a:gd name="adj2" fmla="val 25000"/>
              <a:gd name="adj3" fmla="val 25000"/>
            </a:avLst>
          </a:prstGeom>
          <a:solidFill>
            <a:srgbClr val="0070C0"/>
          </a:solidFill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28" name="Right Arrow 27"/>
          <p:cNvSpPr/>
          <p:nvPr/>
        </p:nvSpPr>
        <p:spPr bwMode="auto">
          <a:xfrm>
            <a:off x="10042585" y="2964927"/>
            <a:ext cx="271011" cy="358895"/>
          </a:xfrm>
          <a:prstGeom prst="rightArrow">
            <a:avLst/>
          </a:prstGeom>
          <a:solidFill>
            <a:srgbClr val="0070C0"/>
          </a:solidFill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 bwMode="auto">
          <a:xfrm>
            <a:off x="10313597" y="2706631"/>
            <a:ext cx="1116403" cy="875485"/>
          </a:xfrm>
          <a:prstGeom prst="roundRect">
            <a:avLst/>
          </a:prstGeom>
          <a:solidFill>
            <a:srgbClr val="0070C0"/>
          </a:solidFill>
          <a:ln w="5715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SCORE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32" name="Right Arrow 31"/>
          <p:cNvSpPr/>
          <p:nvPr/>
        </p:nvSpPr>
        <p:spPr bwMode="auto">
          <a:xfrm>
            <a:off x="3039196" y="1563394"/>
            <a:ext cx="360000" cy="358895"/>
          </a:xfrm>
          <a:prstGeom prst="rightArrow">
            <a:avLst/>
          </a:prstGeom>
          <a:solidFill>
            <a:srgbClr val="0070C0"/>
          </a:solidFill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33" name="Right Arrow 32"/>
          <p:cNvSpPr/>
          <p:nvPr/>
        </p:nvSpPr>
        <p:spPr bwMode="auto">
          <a:xfrm>
            <a:off x="3045264" y="4406972"/>
            <a:ext cx="360000" cy="358895"/>
          </a:xfrm>
          <a:prstGeom prst="rightArrow">
            <a:avLst/>
          </a:prstGeom>
          <a:solidFill>
            <a:srgbClr val="0070C0"/>
          </a:solidFill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34" name="Rounded Rectangle 33"/>
          <p:cNvSpPr/>
          <p:nvPr/>
        </p:nvSpPr>
        <p:spPr bwMode="auto">
          <a:xfrm>
            <a:off x="1860320" y="2468600"/>
            <a:ext cx="1209438" cy="875485"/>
          </a:xfrm>
          <a:prstGeom prst="roundRect">
            <a:avLst/>
          </a:prstGeom>
          <a:solidFill>
            <a:srgbClr val="0070C0"/>
          </a:solidFill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VAD</a:t>
            </a:r>
          </a:p>
        </p:txBody>
      </p:sp>
      <p:sp>
        <p:nvSpPr>
          <p:cNvPr id="35" name="Right Arrow 34"/>
          <p:cNvSpPr/>
          <p:nvPr/>
        </p:nvSpPr>
        <p:spPr bwMode="auto">
          <a:xfrm rot="16200000">
            <a:off x="2314470" y="2154578"/>
            <a:ext cx="271011" cy="358895"/>
          </a:xfrm>
          <a:prstGeom prst="rightArrow">
            <a:avLst/>
          </a:prstGeom>
          <a:solidFill>
            <a:srgbClr val="0070C0"/>
          </a:solidFill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37" name="Rounded Rectangle 36"/>
          <p:cNvSpPr/>
          <p:nvPr/>
        </p:nvSpPr>
        <p:spPr bwMode="auto">
          <a:xfrm>
            <a:off x="1890657" y="5312180"/>
            <a:ext cx="1209438" cy="875485"/>
          </a:xfrm>
          <a:prstGeom prst="roundRect">
            <a:avLst/>
          </a:prstGeom>
          <a:solidFill>
            <a:srgbClr val="0070C0"/>
          </a:solidFill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VAD</a:t>
            </a:r>
          </a:p>
        </p:txBody>
      </p:sp>
      <p:sp>
        <p:nvSpPr>
          <p:cNvPr id="38" name="Right Arrow 37"/>
          <p:cNvSpPr/>
          <p:nvPr/>
        </p:nvSpPr>
        <p:spPr bwMode="auto">
          <a:xfrm rot="16200000">
            <a:off x="2344807" y="4998158"/>
            <a:ext cx="271011" cy="358895"/>
          </a:xfrm>
          <a:prstGeom prst="rightArrow">
            <a:avLst/>
          </a:prstGeom>
          <a:solidFill>
            <a:srgbClr val="0070C0"/>
          </a:solidFill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3" name="Rounded Rectangular Callout 2"/>
          <p:cNvSpPr/>
          <p:nvPr/>
        </p:nvSpPr>
        <p:spPr bwMode="auto">
          <a:xfrm>
            <a:off x="558800" y="3834815"/>
            <a:ext cx="981124" cy="1447749"/>
          </a:xfrm>
          <a:prstGeom prst="wedgeRoundRectCallout">
            <a:avLst>
              <a:gd name="adj1" fmla="val -32773"/>
              <a:gd name="adj2" fmla="val 66886"/>
              <a:gd name="adj3" fmla="val 16667"/>
            </a:avLst>
          </a:prstGeom>
          <a:solidFill>
            <a:srgbClr val="0070C0"/>
          </a:solidFill>
          <a:ln w="5715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TEST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AUDIO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40" name="Rounded Rectangular Callout 39"/>
          <p:cNvSpPr/>
          <p:nvPr/>
        </p:nvSpPr>
        <p:spPr bwMode="auto">
          <a:xfrm>
            <a:off x="558800" y="1035282"/>
            <a:ext cx="948316" cy="1447749"/>
          </a:xfrm>
          <a:prstGeom prst="wedgeRoundRectCallout">
            <a:avLst>
              <a:gd name="adj1" fmla="val -32773"/>
              <a:gd name="adj2" fmla="val 66886"/>
              <a:gd name="adj3" fmla="val 16667"/>
            </a:avLst>
          </a:prstGeom>
          <a:solidFill>
            <a:srgbClr val="0070C0"/>
          </a:solidFill>
          <a:ln w="5715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ENROLL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AUDIO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41" name="Right Arrow 40"/>
          <p:cNvSpPr/>
          <p:nvPr/>
        </p:nvSpPr>
        <p:spPr bwMode="auto">
          <a:xfrm rot="1680000">
            <a:off x="1513415" y="5147754"/>
            <a:ext cx="419380" cy="344443"/>
          </a:xfrm>
          <a:prstGeom prst="rightArrow">
            <a:avLst/>
          </a:prstGeom>
          <a:solidFill>
            <a:srgbClr val="0070C0"/>
          </a:solidFill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42" name="Right Arrow 41"/>
          <p:cNvSpPr/>
          <p:nvPr/>
        </p:nvSpPr>
        <p:spPr bwMode="auto">
          <a:xfrm rot="1680000">
            <a:off x="1460208" y="2388255"/>
            <a:ext cx="419380" cy="344443"/>
          </a:xfrm>
          <a:prstGeom prst="rightArrow">
            <a:avLst/>
          </a:prstGeom>
          <a:solidFill>
            <a:srgbClr val="0070C0"/>
          </a:solidFill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6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777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implementation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31800" y="1235598"/>
            <a:ext cx="11521017" cy="2683260"/>
          </a:xfrm>
        </p:spPr>
        <p:txBody>
          <a:bodyPr/>
          <a:lstStyle/>
          <a:p>
            <a:r>
              <a:rPr lang="en-US" dirty="0" smtClean="0"/>
              <a:t>Python code</a:t>
            </a:r>
          </a:p>
          <a:p>
            <a:pPr lvl="1"/>
            <a:r>
              <a:rPr lang="en-US" dirty="0" smtClean="0"/>
              <a:t>Readability and ease of understanding</a:t>
            </a:r>
          </a:p>
          <a:p>
            <a:pPr lvl="1"/>
            <a:r>
              <a:rPr lang="en-US" dirty="0" smtClean="0"/>
              <a:t>Extensibility</a:t>
            </a:r>
          </a:p>
          <a:p>
            <a:r>
              <a:rPr lang="en-US" dirty="0" smtClean="0"/>
              <a:t>Standard Python packages</a:t>
            </a:r>
          </a:p>
          <a:p>
            <a:r>
              <a:rPr lang="en-US" dirty="0" err="1" smtClean="0"/>
              <a:t>Numpy</a:t>
            </a:r>
            <a:r>
              <a:rPr lang="en-US" dirty="0" smtClean="0"/>
              <a:t> + </a:t>
            </a:r>
            <a:r>
              <a:rPr lang="en-US" dirty="0" err="1" smtClean="0"/>
              <a:t>Scipy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34405342"/>
      </p:ext>
    </p:extLst>
  </p:cSld>
  <p:clrMapOvr>
    <a:masterClrMapping/>
  </p:clrMapOvr>
</p:sld>
</file>

<file path=ppt/theme/theme1.xml><?xml version="1.0" encoding="utf-8"?>
<a:theme xmlns:a="http://schemas.openxmlformats.org/drawingml/2006/main" name="090611 FIT_prezentace">
  <a:themeElements>
    <a:clrScheme name="090611 FIT_prezenta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090611 FIT_prezenta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1" i="0" u="none" strike="noStrike" cap="none" normalizeH="0" baseline="0">
            <a:ln>
              <a:noFill/>
            </a:ln>
            <a:solidFill>
              <a:srgbClr val="B9000C"/>
            </a:solidFill>
            <a:effectLst/>
            <a:latin typeface="Tahoma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1" i="0" u="none" strike="noStrike" cap="none" normalizeH="0" baseline="0">
            <a:ln>
              <a:noFill/>
            </a:ln>
            <a:solidFill>
              <a:srgbClr val="B9000C"/>
            </a:solidFill>
            <a:effectLst/>
            <a:latin typeface="Tahoma" pitchFamily="-109" charset="0"/>
          </a:defRPr>
        </a:defPPr>
      </a:lstStyle>
    </a:lnDef>
  </a:objectDefaults>
  <a:extraClrSchemeLst>
    <a:extraClrScheme>
      <a:clrScheme name="090611 FIT_prezenta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90611 FIT_prezenta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90611 FIT_prezenta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90611 FIT_prezenta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90611 FIT_prezenta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90611 FIT_prezenta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90611 FIT_prezenta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90611 FIT_prezenta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90611 FIT_prezenta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90611 FIT_prezenta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90611 FIT_prezenta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90611 FIT_prezenta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090611 FIT_prezentac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2734</TotalTime>
  <Words>427</Words>
  <Application>Microsoft Office PowerPoint</Application>
  <PresentationFormat>Širokoúhlá obrazovka</PresentationFormat>
  <Paragraphs>132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ＭＳ Ｐゴシック</vt:lpstr>
      <vt:lpstr>Tahoma</vt:lpstr>
      <vt:lpstr>090611 FIT_prezentace</vt:lpstr>
      <vt:lpstr>VBS Documentation and Implementation</vt:lpstr>
      <vt:lpstr>i-vectors</vt:lpstr>
      <vt:lpstr>Prezentace aplikace PowerPoint</vt:lpstr>
      <vt:lpstr>Standardization objectives</vt:lpstr>
      <vt:lpstr>Feature Extraction</vt:lpstr>
      <vt:lpstr>Universal Background Model</vt:lpstr>
      <vt:lpstr>i-vector extractor</vt:lpstr>
      <vt:lpstr>Reference implementation</vt:lpstr>
      <vt:lpstr>Reference implementation</vt:lpstr>
      <vt:lpstr>System perfofmance</vt:lpstr>
      <vt:lpstr>i-vector compatibility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Voice-biometry standard</dc:title>
  <dc:creator>glembek</dc:creator>
  <cp:lastModifiedBy>Josef Zizka</cp:lastModifiedBy>
  <cp:revision>35</cp:revision>
  <dcterms:created xsi:type="dcterms:W3CDTF">2015-08-14T08:10:11Z</dcterms:created>
  <dcterms:modified xsi:type="dcterms:W3CDTF">2015-09-24T13:09:07Z</dcterms:modified>
</cp:coreProperties>
</file>